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0"/>
  </p:handoutMasterIdLst>
  <p:sldIdLst>
    <p:sldId id="256" r:id="rId2"/>
    <p:sldId id="291" r:id="rId3"/>
    <p:sldId id="314" r:id="rId4"/>
    <p:sldId id="296" r:id="rId5"/>
    <p:sldId id="323" r:id="rId6"/>
    <p:sldId id="329" r:id="rId7"/>
    <p:sldId id="292" r:id="rId8"/>
    <p:sldId id="295" r:id="rId9"/>
    <p:sldId id="299" r:id="rId10"/>
    <p:sldId id="306" r:id="rId11"/>
    <p:sldId id="305" r:id="rId12"/>
    <p:sldId id="293" r:id="rId13"/>
    <p:sldId id="331" r:id="rId14"/>
    <p:sldId id="311" r:id="rId15"/>
    <p:sldId id="294" r:id="rId16"/>
    <p:sldId id="316" r:id="rId17"/>
    <p:sldId id="319" r:id="rId18"/>
    <p:sldId id="320" r:id="rId19"/>
    <p:sldId id="302" r:id="rId20"/>
    <p:sldId id="317" r:id="rId21"/>
    <p:sldId id="307" r:id="rId22"/>
    <p:sldId id="308" r:id="rId23"/>
    <p:sldId id="318" r:id="rId24"/>
    <p:sldId id="303" r:id="rId25"/>
    <p:sldId id="321" r:id="rId26"/>
    <p:sldId id="310" r:id="rId27"/>
    <p:sldId id="304" r:id="rId28"/>
    <p:sldId id="279" r:id="rId29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DAFF"/>
    <a:srgbClr val="80E5F0"/>
    <a:srgbClr val="0099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833" autoAdjust="0"/>
  </p:normalViewPr>
  <p:slideViewPr>
    <p:cSldViewPr>
      <p:cViewPr>
        <p:scale>
          <a:sx n="90" d="100"/>
          <a:sy n="90" d="100"/>
        </p:scale>
        <p:origin x="-354" y="6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428346-073D-414A-9D18-32E681D18932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72A0B0B-A31C-4BC1-844C-6016C7911A82}">
      <dgm:prSet phldrT="[Текст]"/>
      <dgm:spPr>
        <a:solidFill>
          <a:srgbClr val="00A44A"/>
        </a:solidFill>
      </dgm:spPr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Times New Roman" pitchFamily="18" charset="0"/>
              <a:ea typeface="+mn-ea"/>
              <a:cs typeface="Times New Roman" pitchFamily="18" charset="0"/>
            </a:rPr>
            <a:t>Принцип корпоративного обучения коллектива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FFFBD35-716A-43AA-B50F-7CB749CE4F28}" type="parTrans" cxnId="{8BA7703B-F659-4821-99F2-A191C27BC0C3}">
      <dgm:prSet/>
      <dgm:spPr/>
      <dgm:t>
        <a:bodyPr/>
        <a:lstStyle/>
        <a:p>
          <a:endParaRPr lang="ru-RU"/>
        </a:p>
      </dgm:t>
    </dgm:pt>
    <dgm:pt modelId="{76FE90CF-814D-41CA-AB97-A6D8718A05F8}" type="sibTrans" cxnId="{8BA7703B-F659-4821-99F2-A191C27BC0C3}">
      <dgm:prSet/>
      <dgm:spPr/>
      <dgm:t>
        <a:bodyPr/>
        <a:lstStyle/>
        <a:p>
          <a:endParaRPr lang="ru-RU"/>
        </a:p>
      </dgm:t>
    </dgm:pt>
    <dgm:pt modelId="{0FA52E2B-4006-48F6-B6DC-1F7B246D0385}">
      <dgm:prSet phldrT="[Текст]" custT="1"/>
      <dgm:spPr/>
      <dgm:t>
        <a:bodyPr/>
        <a:lstStyle/>
        <a:p>
          <a:pPr algn="l"/>
          <a:r>
            <a:rPr lang="ru-RU" sz="2400" b="1" dirty="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Обучение всего педагогического коллектива по проблемам современного образования </a:t>
          </a:r>
        </a:p>
        <a:p>
          <a:pPr algn="l"/>
          <a:r>
            <a:rPr lang="ru-RU" sz="2400" b="1" dirty="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                                                     один раз в 3 года</a:t>
          </a:r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.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EE3ED912-E4BD-4055-ACA3-AED6153E3316}" type="parTrans" cxnId="{D0C9507E-4A57-467B-B36D-3386D0B70EA4}">
      <dgm:prSet/>
      <dgm:spPr/>
      <dgm:t>
        <a:bodyPr/>
        <a:lstStyle/>
        <a:p>
          <a:endParaRPr lang="ru-RU"/>
        </a:p>
      </dgm:t>
    </dgm:pt>
    <dgm:pt modelId="{1532873A-891D-4AB0-98B8-AD0CE53EB3B1}" type="sibTrans" cxnId="{D0C9507E-4A57-467B-B36D-3386D0B70EA4}">
      <dgm:prSet/>
      <dgm:spPr/>
      <dgm:t>
        <a:bodyPr/>
        <a:lstStyle/>
        <a:p>
          <a:endParaRPr lang="ru-RU"/>
        </a:p>
      </dgm:t>
    </dgm:pt>
    <dgm:pt modelId="{FC678A1E-77CA-4DBC-965C-800B669936AA}">
      <dgm:prSet custT="1"/>
      <dgm:spPr/>
      <dgm:t>
        <a:bodyPr/>
        <a:lstStyle/>
        <a:p>
          <a:pPr algn="l"/>
          <a:r>
            <a:rPr lang="ru-RU" sz="2400" b="1" dirty="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Обучение учителей по преподаванию учебных предметов                                   один раз в 3 года</a:t>
          </a:r>
          <a:endParaRPr lang="ru-RU" sz="2400" b="1" dirty="0">
            <a:solidFill>
              <a:schemeClr val="tx1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12C17E7A-29D5-400E-8562-3C31B50768A7}" type="parTrans" cxnId="{6AFD16A2-065F-48F3-B81B-CAB6222EAB34}">
      <dgm:prSet/>
      <dgm:spPr/>
      <dgm:t>
        <a:bodyPr/>
        <a:lstStyle/>
        <a:p>
          <a:endParaRPr lang="ru-RU"/>
        </a:p>
      </dgm:t>
    </dgm:pt>
    <dgm:pt modelId="{807EBE28-2607-4313-A23B-7C12BA75DEE4}" type="sibTrans" cxnId="{6AFD16A2-065F-48F3-B81B-CAB6222EAB34}">
      <dgm:prSet/>
      <dgm:spPr/>
      <dgm:t>
        <a:bodyPr/>
        <a:lstStyle/>
        <a:p>
          <a:endParaRPr lang="ru-RU"/>
        </a:p>
      </dgm:t>
    </dgm:pt>
    <dgm:pt modelId="{48F505C0-5058-4A5E-A2C9-D29CFB831800}">
      <dgm:prSet custT="1"/>
      <dgm:spPr/>
      <dgm:t>
        <a:bodyPr/>
        <a:lstStyle/>
        <a:p>
          <a:pPr algn="l"/>
          <a:r>
            <a:rPr lang="ru-RU" sz="2400" b="1" dirty="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Обучение учителей – предметников - семинары                                                   </a:t>
          </a:r>
        </a:p>
        <a:p>
          <a:pPr algn="l"/>
          <a:r>
            <a:rPr lang="ru-RU" sz="2400" b="1" dirty="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                                                      ежегодно</a:t>
          </a:r>
          <a:endParaRPr lang="ru-RU" sz="2400" b="1" dirty="0">
            <a:solidFill>
              <a:schemeClr val="tx1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689E0470-D060-4803-B2C3-2C18755785F6}" type="parTrans" cxnId="{F1C1C2F5-16F5-424E-BDB4-C0BEFFEC7F30}">
      <dgm:prSet/>
      <dgm:spPr/>
      <dgm:t>
        <a:bodyPr/>
        <a:lstStyle/>
        <a:p>
          <a:endParaRPr lang="ru-RU"/>
        </a:p>
      </dgm:t>
    </dgm:pt>
    <dgm:pt modelId="{ABE40963-E54F-4A94-8651-CE170460D0F3}" type="sibTrans" cxnId="{F1C1C2F5-16F5-424E-BDB4-C0BEFFEC7F30}">
      <dgm:prSet/>
      <dgm:spPr/>
      <dgm:t>
        <a:bodyPr/>
        <a:lstStyle/>
        <a:p>
          <a:endParaRPr lang="ru-RU"/>
        </a:p>
      </dgm:t>
    </dgm:pt>
    <dgm:pt modelId="{9C7A3BF5-73EC-4411-AFA5-EC870D71C9F5}">
      <dgm:prSet/>
      <dgm:spPr/>
      <dgm:t>
        <a:bodyPr/>
        <a:lstStyle/>
        <a:p>
          <a:pPr algn="l"/>
          <a:r>
            <a:rPr lang="ru-RU" b="1" dirty="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Обучение всего педагогического коллектива по вопросам информатизации     ежегодно</a:t>
          </a:r>
          <a:endParaRPr lang="ru-RU" b="1" dirty="0">
            <a:solidFill>
              <a:schemeClr val="tx1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C22E2012-1965-4A04-A00A-25A2A442B15D}" type="parTrans" cxnId="{F6B8D541-E54E-4923-AE74-15B8FCBA130F}">
      <dgm:prSet/>
      <dgm:spPr/>
      <dgm:t>
        <a:bodyPr/>
        <a:lstStyle/>
        <a:p>
          <a:endParaRPr lang="ru-RU"/>
        </a:p>
      </dgm:t>
    </dgm:pt>
    <dgm:pt modelId="{2BE627A8-A492-47C4-90A8-B69268378D9C}" type="sibTrans" cxnId="{F6B8D541-E54E-4923-AE74-15B8FCBA130F}">
      <dgm:prSet/>
      <dgm:spPr/>
      <dgm:t>
        <a:bodyPr/>
        <a:lstStyle/>
        <a:p>
          <a:endParaRPr lang="ru-RU"/>
        </a:p>
      </dgm:t>
    </dgm:pt>
    <dgm:pt modelId="{395DE927-6521-4E52-A631-DB832AE62DAE}" type="pres">
      <dgm:prSet presAssocID="{1B428346-073D-414A-9D18-32E681D1893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0FE64A5-0180-4F9E-A1A6-A6E9B9D3C659}" type="pres">
      <dgm:prSet presAssocID="{A72A0B0B-A31C-4BC1-844C-6016C7911A82}" presName="root" presStyleCnt="0"/>
      <dgm:spPr/>
    </dgm:pt>
    <dgm:pt modelId="{A73FAC3C-29DF-46FF-B93B-FB9348F10F04}" type="pres">
      <dgm:prSet presAssocID="{A72A0B0B-A31C-4BC1-844C-6016C7911A82}" presName="rootComposite" presStyleCnt="0"/>
      <dgm:spPr/>
    </dgm:pt>
    <dgm:pt modelId="{70FE6BB6-DB8E-4E06-B6F3-60FA41DE96BA}" type="pres">
      <dgm:prSet presAssocID="{A72A0B0B-A31C-4BC1-844C-6016C7911A82}" presName="rootText" presStyleLbl="node1" presStyleIdx="0" presStyleCnt="1" custScaleX="456125" custScaleY="97716" custLinFactNeighborX="30535" custLinFactNeighborY="-8250"/>
      <dgm:spPr/>
      <dgm:t>
        <a:bodyPr/>
        <a:lstStyle/>
        <a:p>
          <a:endParaRPr lang="ru-RU"/>
        </a:p>
      </dgm:t>
    </dgm:pt>
    <dgm:pt modelId="{D66DE8A8-98F9-46FA-8F28-35F53701DA86}" type="pres">
      <dgm:prSet presAssocID="{A72A0B0B-A31C-4BC1-844C-6016C7911A82}" presName="rootConnector" presStyleLbl="node1" presStyleIdx="0" presStyleCnt="1"/>
      <dgm:spPr/>
      <dgm:t>
        <a:bodyPr/>
        <a:lstStyle/>
        <a:p>
          <a:endParaRPr lang="ru-RU"/>
        </a:p>
      </dgm:t>
    </dgm:pt>
    <dgm:pt modelId="{536644B8-8944-41B2-B1C0-A9E223FAA268}" type="pres">
      <dgm:prSet presAssocID="{A72A0B0B-A31C-4BC1-844C-6016C7911A82}" presName="childShape" presStyleCnt="0"/>
      <dgm:spPr/>
    </dgm:pt>
    <dgm:pt modelId="{598A82DA-E310-41DE-A217-F2A296F530D4}" type="pres">
      <dgm:prSet presAssocID="{EE3ED912-E4BD-4055-ACA3-AED6153E3316}" presName="Name13" presStyleLbl="parChTrans1D2" presStyleIdx="0" presStyleCnt="4"/>
      <dgm:spPr/>
      <dgm:t>
        <a:bodyPr/>
        <a:lstStyle/>
        <a:p>
          <a:endParaRPr lang="ru-RU"/>
        </a:p>
      </dgm:t>
    </dgm:pt>
    <dgm:pt modelId="{DF61D7C6-EAD0-4650-BF78-42D7C4202C47}" type="pres">
      <dgm:prSet presAssocID="{0FA52E2B-4006-48F6-B6DC-1F7B246D0385}" presName="childText" presStyleLbl="bgAcc1" presStyleIdx="0" presStyleCnt="4" custScaleX="529269" custScaleY="1198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E541A0-F5F9-41E2-935F-980BD8B26D85}" type="pres">
      <dgm:prSet presAssocID="{12C17E7A-29D5-400E-8562-3C31B50768A7}" presName="Name13" presStyleLbl="parChTrans1D2" presStyleIdx="1" presStyleCnt="4"/>
      <dgm:spPr/>
      <dgm:t>
        <a:bodyPr/>
        <a:lstStyle/>
        <a:p>
          <a:endParaRPr lang="ru-RU"/>
        </a:p>
      </dgm:t>
    </dgm:pt>
    <dgm:pt modelId="{5F7FDD62-AA27-41E9-A680-58B9807F3B8A}" type="pres">
      <dgm:prSet presAssocID="{FC678A1E-77CA-4DBC-965C-800B669936AA}" presName="childText" presStyleLbl="bgAcc1" presStyleIdx="1" presStyleCnt="4" custScaleX="5196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9C474A-CD00-42D1-AA07-7662BE5C15D1}" type="pres">
      <dgm:prSet presAssocID="{689E0470-D060-4803-B2C3-2C18755785F6}" presName="Name13" presStyleLbl="parChTrans1D2" presStyleIdx="2" presStyleCnt="4"/>
      <dgm:spPr/>
      <dgm:t>
        <a:bodyPr/>
        <a:lstStyle/>
        <a:p>
          <a:endParaRPr lang="ru-RU"/>
        </a:p>
      </dgm:t>
    </dgm:pt>
    <dgm:pt modelId="{87060A23-66D5-42D1-B2CA-CF85D8BEB38E}" type="pres">
      <dgm:prSet presAssocID="{48F505C0-5058-4A5E-A2C9-D29CFB831800}" presName="childText" presStyleLbl="bgAcc1" presStyleIdx="2" presStyleCnt="4" custScaleX="5266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ADAF20-9288-45B6-993A-589DA2526437}" type="pres">
      <dgm:prSet presAssocID="{C22E2012-1965-4A04-A00A-25A2A442B15D}" presName="Name13" presStyleLbl="parChTrans1D2" presStyleIdx="3" presStyleCnt="4"/>
      <dgm:spPr/>
      <dgm:t>
        <a:bodyPr/>
        <a:lstStyle/>
        <a:p>
          <a:endParaRPr lang="ru-RU"/>
        </a:p>
      </dgm:t>
    </dgm:pt>
    <dgm:pt modelId="{4D66966A-1543-40A1-896B-122535D8BBE2}" type="pres">
      <dgm:prSet presAssocID="{9C7A3BF5-73EC-4411-AFA5-EC870D71C9F5}" presName="childText" presStyleLbl="bgAcc1" presStyleIdx="3" presStyleCnt="4" custScaleX="5266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1B73797-670A-49D3-A1CE-4E425C00AF4E}" type="presOf" srcId="{A72A0B0B-A31C-4BC1-844C-6016C7911A82}" destId="{70FE6BB6-DB8E-4E06-B6F3-60FA41DE96BA}" srcOrd="0" destOrd="0" presId="urn:microsoft.com/office/officeart/2005/8/layout/hierarchy3"/>
    <dgm:cxn modelId="{D0C9507E-4A57-467B-B36D-3386D0B70EA4}" srcId="{A72A0B0B-A31C-4BC1-844C-6016C7911A82}" destId="{0FA52E2B-4006-48F6-B6DC-1F7B246D0385}" srcOrd="0" destOrd="0" parTransId="{EE3ED912-E4BD-4055-ACA3-AED6153E3316}" sibTransId="{1532873A-891D-4AB0-98B8-AD0CE53EB3B1}"/>
    <dgm:cxn modelId="{9313A773-35D4-4D06-B220-B92CE017D897}" type="presOf" srcId="{9C7A3BF5-73EC-4411-AFA5-EC870D71C9F5}" destId="{4D66966A-1543-40A1-896B-122535D8BBE2}" srcOrd="0" destOrd="0" presId="urn:microsoft.com/office/officeart/2005/8/layout/hierarchy3"/>
    <dgm:cxn modelId="{D62E8B12-4670-48AD-B4B1-CC9AA5096A49}" type="presOf" srcId="{C22E2012-1965-4A04-A00A-25A2A442B15D}" destId="{39ADAF20-9288-45B6-993A-589DA2526437}" srcOrd="0" destOrd="0" presId="urn:microsoft.com/office/officeart/2005/8/layout/hierarchy3"/>
    <dgm:cxn modelId="{2C16DEA9-9378-490B-82C1-C61BC9705EDE}" type="presOf" srcId="{689E0470-D060-4803-B2C3-2C18755785F6}" destId="{AB9C474A-CD00-42D1-AA07-7662BE5C15D1}" srcOrd="0" destOrd="0" presId="urn:microsoft.com/office/officeart/2005/8/layout/hierarchy3"/>
    <dgm:cxn modelId="{F8CC18F8-DA4C-42E6-972E-1D9B3A94C1AA}" type="presOf" srcId="{1B428346-073D-414A-9D18-32E681D18932}" destId="{395DE927-6521-4E52-A631-DB832AE62DAE}" srcOrd="0" destOrd="0" presId="urn:microsoft.com/office/officeart/2005/8/layout/hierarchy3"/>
    <dgm:cxn modelId="{F9D21E1E-A76D-40B8-BC37-51C1531F2C9B}" type="presOf" srcId="{12C17E7A-29D5-400E-8562-3C31B50768A7}" destId="{0DE541A0-F5F9-41E2-935F-980BD8B26D85}" srcOrd="0" destOrd="0" presId="urn:microsoft.com/office/officeart/2005/8/layout/hierarchy3"/>
    <dgm:cxn modelId="{0B70840D-853B-415E-9A32-76B5D32D9A5A}" type="presOf" srcId="{A72A0B0B-A31C-4BC1-844C-6016C7911A82}" destId="{D66DE8A8-98F9-46FA-8F28-35F53701DA86}" srcOrd="1" destOrd="0" presId="urn:microsoft.com/office/officeart/2005/8/layout/hierarchy3"/>
    <dgm:cxn modelId="{6AFD16A2-065F-48F3-B81B-CAB6222EAB34}" srcId="{A72A0B0B-A31C-4BC1-844C-6016C7911A82}" destId="{FC678A1E-77CA-4DBC-965C-800B669936AA}" srcOrd="1" destOrd="0" parTransId="{12C17E7A-29D5-400E-8562-3C31B50768A7}" sibTransId="{807EBE28-2607-4313-A23B-7C12BA75DEE4}"/>
    <dgm:cxn modelId="{F1C1C2F5-16F5-424E-BDB4-C0BEFFEC7F30}" srcId="{A72A0B0B-A31C-4BC1-844C-6016C7911A82}" destId="{48F505C0-5058-4A5E-A2C9-D29CFB831800}" srcOrd="2" destOrd="0" parTransId="{689E0470-D060-4803-B2C3-2C18755785F6}" sibTransId="{ABE40963-E54F-4A94-8651-CE170460D0F3}"/>
    <dgm:cxn modelId="{CE7CF806-57FD-4BBE-927D-A28CB52064B1}" type="presOf" srcId="{0FA52E2B-4006-48F6-B6DC-1F7B246D0385}" destId="{DF61D7C6-EAD0-4650-BF78-42D7C4202C47}" srcOrd="0" destOrd="0" presId="urn:microsoft.com/office/officeart/2005/8/layout/hierarchy3"/>
    <dgm:cxn modelId="{8BA7703B-F659-4821-99F2-A191C27BC0C3}" srcId="{1B428346-073D-414A-9D18-32E681D18932}" destId="{A72A0B0B-A31C-4BC1-844C-6016C7911A82}" srcOrd="0" destOrd="0" parTransId="{8FFFBD35-716A-43AA-B50F-7CB749CE4F28}" sibTransId="{76FE90CF-814D-41CA-AB97-A6D8718A05F8}"/>
    <dgm:cxn modelId="{E25D535C-CB23-47E5-A204-A378A6831DC0}" type="presOf" srcId="{EE3ED912-E4BD-4055-ACA3-AED6153E3316}" destId="{598A82DA-E310-41DE-A217-F2A296F530D4}" srcOrd="0" destOrd="0" presId="urn:microsoft.com/office/officeart/2005/8/layout/hierarchy3"/>
    <dgm:cxn modelId="{112372DC-A713-41AF-8986-19EFECDD8D26}" type="presOf" srcId="{48F505C0-5058-4A5E-A2C9-D29CFB831800}" destId="{87060A23-66D5-42D1-B2CA-CF85D8BEB38E}" srcOrd="0" destOrd="0" presId="urn:microsoft.com/office/officeart/2005/8/layout/hierarchy3"/>
    <dgm:cxn modelId="{F6B8D541-E54E-4923-AE74-15B8FCBA130F}" srcId="{A72A0B0B-A31C-4BC1-844C-6016C7911A82}" destId="{9C7A3BF5-73EC-4411-AFA5-EC870D71C9F5}" srcOrd="3" destOrd="0" parTransId="{C22E2012-1965-4A04-A00A-25A2A442B15D}" sibTransId="{2BE627A8-A492-47C4-90A8-B69268378D9C}"/>
    <dgm:cxn modelId="{EFC2BC5B-5297-473B-8AF8-137C5096CBBB}" type="presOf" srcId="{FC678A1E-77CA-4DBC-965C-800B669936AA}" destId="{5F7FDD62-AA27-41E9-A680-58B9807F3B8A}" srcOrd="0" destOrd="0" presId="urn:microsoft.com/office/officeart/2005/8/layout/hierarchy3"/>
    <dgm:cxn modelId="{C639BABC-F0B4-41C7-9FC0-3B4575911361}" type="presParOf" srcId="{395DE927-6521-4E52-A631-DB832AE62DAE}" destId="{C0FE64A5-0180-4F9E-A1A6-A6E9B9D3C659}" srcOrd="0" destOrd="0" presId="urn:microsoft.com/office/officeart/2005/8/layout/hierarchy3"/>
    <dgm:cxn modelId="{A51CB606-BCBD-41F9-B295-463412BF88BD}" type="presParOf" srcId="{C0FE64A5-0180-4F9E-A1A6-A6E9B9D3C659}" destId="{A73FAC3C-29DF-46FF-B93B-FB9348F10F04}" srcOrd="0" destOrd="0" presId="urn:microsoft.com/office/officeart/2005/8/layout/hierarchy3"/>
    <dgm:cxn modelId="{85D96EBD-3440-4407-A7F5-046450E2705B}" type="presParOf" srcId="{A73FAC3C-29DF-46FF-B93B-FB9348F10F04}" destId="{70FE6BB6-DB8E-4E06-B6F3-60FA41DE96BA}" srcOrd="0" destOrd="0" presId="urn:microsoft.com/office/officeart/2005/8/layout/hierarchy3"/>
    <dgm:cxn modelId="{16C0308E-0240-4442-870A-D975D1982148}" type="presParOf" srcId="{A73FAC3C-29DF-46FF-B93B-FB9348F10F04}" destId="{D66DE8A8-98F9-46FA-8F28-35F53701DA86}" srcOrd="1" destOrd="0" presId="urn:microsoft.com/office/officeart/2005/8/layout/hierarchy3"/>
    <dgm:cxn modelId="{0B95D4E7-4B1A-4FBF-AAFE-D5821C136975}" type="presParOf" srcId="{C0FE64A5-0180-4F9E-A1A6-A6E9B9D3C659}" destId="{536644B8-8944-41B2-B1C0-A9E223FAA268}" srcOrd="1" destOrd="0" presId="urn:microsoft.com/office/officeart/2005/8/layout/hierarchy3"/>
    <dgm:cxn modelId="{23E60F1A-D20F-41A1-BA40-FC00C559E943}" type="presParOf" srcId="{536644B8-8944-41B2-B1C0-A9E223FAA268}" destId="{598A82DA-E310-41DE-A217-F2A296F530D4}" srcOrd="0" destOrd="0" presId="urn:microsoft.com/office/officeart/2005/8/layout/hierarchy3"/>
    <dgm:cxn modelId="{2EE951A0-4481-42D5-B0D2-4438B3995FEE}" type="presParOf" srcId="{536644B8-8944-41B2-B1C0-A9E223FAA268}" destId="{DF61D7C6-EAD0-4650-BF78-42D7C4202C47}" srcOrd="1" destOrd="0" presId="urn:microsoft.com/office/officeart/2005/8/layout/hierarchy3"/>
    <dgm:cxn modelId="{978465FC-95AF-4A11-8D19-3885E52D55AA}" type="presParOf" srcId="{536644B8-8944-41B2-B1C0-A9E223FAA268}" destId="{0DE541A0-F5F9-41E2-935F-980BD8B26D85}" srcOrd="2" destOrd="0" presId="urn:microsoft.com/office/officeart/2005/8/layout/hierarchy3"/>
    <dgm:cxn modelId="{A9E097F5-AD29-454D-8D80-A91CFBEC560B}" type="presParOf" srcId="{536644B8-8944-41B2-B1C0-A9E223FAA268}" destId="{5F7FDD62-AA27-41E9-A680-58B9807F3B8A}" srcOrd="3" destOrd="0" presId="urn:microsoft.com/office/officeart/2005/8/layout/hierarchy3"/>
    <dgm:cxn modelId="{08D60191-B6AB-48C5-8B3C-333C55DD9791}" type="presParOf" srcId="{536644B8-8944-41B2-B1C0-A9E223FAA268}" destId="{AB9C474A-CD00-42D1-AA07-7662BE5C15D1}" srcOrd="4" destOrd="0" presId="urn:microsoft.com/office/officeart/2005/8/layout/hierarchy3"/>
    <dgm:cxn modelId="{AE401546-EC80-4687-BA36-2E37C76637EB}" type="presParOf" srcId="{536644B8-8944-41B2-B1C0-A9E223FAA268}" destId="{87060A23-66D5-42D1-B2CA-CF85D8BEB38E}" srcOrd="5" destOrd="0" presId="urn:microsoft.com/office/officeart/2005/8/layout/hierarchy3"/>
    <dgm:cxn modelId="{927A8846-124F-4556-890D-2F133BDD0764}" type="presParOf" srcId="{536644B8-8944-41B2-B1C0-A9E223FAA268}" destId="{39ADAF20-9288-45B6-993A-589DA2526437}" srcOrd="6" destOrd="0" presId="urn:microsoft.com/office/officeart/2005/8/layout/hierarchy3"/>
    <dgm:cxn modelId="{D9395214-1E38-481B-BB76-7C9939CB52A7}" type="presParOf" srcId="{536644B8-8944-41B2-B1C0-A9E223FAA268}" destId="{4D66966A-1543-40A1-896B-122535D8BBE2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FE6BB6-DB8E-4E06-B6F3-60FA41DE96BA}">
      <dsp:nvSpPr>
        <dsp:cNvPr id="0" name=""/>
        <dsp:cNvSpPr/>
      </dsp:nvSpPr>
      <dsp:spPr>
        <a:xfrm>
          <a:off x="500063" y="214314"/>
          <a:ext cx="7399565" cy="792607"/>
        </a:xfrm>
        <a:prstGeom prst="roundRect">
          <a:avLst>
            <a:gd name="adj" fmla="val 10000"/>
          </a:avLst>
        </a:prstGeom>
        <a:solidFill>
          <a:srgbClr val="00A44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solidFill>
                <a:schemeClr val="bg1"/>
              </a:solidFill>
              <a:latin typeface="Times New Roman" pitchFamily="18" charset="0"/>
              <a:ea typeface="+mn-ea"/>
              <a:cs typeface="Times New Roman" pitchFamily="18" charset="0"/>
            </a:rPr>
            <a:t>Принцип корпоративного обучения коллектива</a:t>
          </a:r>
          <a:endParaRPr lang="ru-RU" sz="26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23278" y="237529"/>
        <a:ext cx="7353135" cy="746177"/>
      </dsp:txXfrm>
    </dsp:sp>
    <dsp:sp modelId="{598A82DA-E310-41DE-A217-F2A296F530D4}">
      <dsp:nvSpPr>
        <dsp:cNvPr id="0" name=""/>
        <dsp:cNvSpPr/>
      </dsp:nvSpPr>
      <dsp:spPr>
        <a:xfrm>
          <a:off x="1240019" y="1006921"/>
          <a:ext cx="244597" cy="7559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55968"/>
              </a:lnTo>
              <a:lnTo>
                <a:pt x="244597" y="75596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61D7C6-EAD0-4650-BF78-42D7C4202C47}">
      <dsp:nvSpPr>
        <dsp:cNvPr id="0" name=""/>
        <dsp:cNvSpPr/>
      </dsp:nvSpPr>
      <dsp:spPr>
        <a:xfrm>
          <a:off x="1484617" y="1276623"/>
          <a:ext cx="6868924" cy="9725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Обучение всего педагогического коллектива по проблемам современного образования 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                                                     один раз в 3 года</a:t>
          </a: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.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513101" y="1305107"/>
        <a:ext cx="6811956" cy="915564"/>
      </dsp:txXfrm>
    </dsp:sp>
    <dsp:sp modelId="{0DE541A0-F5F9-41E2-935F-980BD8B26D85}">
      <dsp:nvSpPr>
        <dsp:cNvPr id="0" name=""/>
        <dsp:cNvSpPr/>
      </dsp:nvSpPr>
      <dsp:spPr>
        <a:xfrm>
          <a:off x="1240019" y="1006921"/>
          <a:ext cx="244597" cy="18505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50584"/>
              </a:lnTo>
              <a:lnTo>
                <a:pt x="244597" y="18505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7FDD62-AA27-41E9-A680-58B9807F3B8A}">
      <dsp:nvSpPr>
        <dsp:cNvPr id="0" name=""/>
        <dsp:cNvSpPr/>
      </dsp:nvSpPr>
      <dsp:spPr>
        <a:xfrm>
          <a:off x="1484617" y="2451939"/>
          <a:ext cx="6744282" cy="8111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Обучение учителей по преподаванию учебных предметов                                   один раз в 3 года</a:t>
          </a:r>
          <a:endParaRPr lang="ru-RU" sz="2400" b="1" kern="1200" dirty="0">
            <a:solidFill>
              <a:schemeClr val="tx1"/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1508374" y="2475696"/>
        <a:ext cx="6696768" cy="763619"/>
      </dsp:txXfrm>
    </dsp:sp>
    <dsp:sp modelId="{AB9C474A-CD00-42D1-AA07-7662BE5C15D1}">
      <dsp:nvSpPr>
        <dsp:cNvPr id="0" name=""/>
        <dsp:cNvSpPr/>
      </dsp:nvSpPr>
      <dsp:spPr>
        <a:xfrm>
          <a:off x="1240019" y="1006921"/>
          <a:ext cx="244597" cy="28645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64501"/>
              </a:lnTo>
              <a:lnTo>
                <a:pt x="244597" y="286450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060A23-66D5-42D1-B2CA-CF85D8BEB38E}">
      <dsp:nvSpPr>
        <dsp:cNvPr id="0" name=""/>
        <dsp:cNvSpPr/>
      </dsp:nvSpPr>
      <dsp:spPr>
        <a:xfrm>
          <a:off x="1484617" y="3465856"/>
          <a:ext cx="6834688" cy="8111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Обучение учителей – предметников - семинары                                                   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                                                      ежегодно</a:t>
          </a:r>
          <a:endParaRPr lang="ru-RU" sz="2400" b="1" kern="1200" dirty="0">
            <a:solidFill>
              <a:schemeClr val="tx1"/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1508374" y="3489613"/>
        <a:ext cx="6787174" cy="763619"/>
      </dsp:txXfrm>
    </dsp:sp>
    <dsp:sp modelId="{39ADAF20-9288-45B6-993A-589DA2526437}">
      <dsp:nvSpPr>
        <dsp:cNvPr id="0" name=""/>
        <dsp:cNvSpPr/>
      </dsp:nvSpPr>
      <dsp:spPr>
        <a:xfrm>
          <a:off x="1240019" y="1006921"/>
          <a:ext cx="244597" cy="38784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78418"/>
              </a:lnTo>
              <a:lnTo>
                <a:pt x="244597" y="387841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66966A-1543-40A1-896B-122535D8BBE2}">
      <dsp:nvSpPr>
        <dsp:cNvPr id="0" name=""/>
        <dsp:cNvSpPr/>
      </dsp:nvSpPr>
      <dsp:spPr>
        <a:xfrm>
          <a:off x="1484617" y="4479773"/>
          <a:ext cx="6834688" cy="8111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Обучение всего педагогического коллектива по вопросам информатизации     ежегодно</a:t>
          </a:r>
          <a:endParaRPr lang="ru-RU" sz="2600" b="1" kern="1200" dirty="0">
            <a:solidFill>
              <a:schemeClr val="tx1"/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1508374" y="4503530"/>
        <a:ext cx="6787174" cy="7636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8E87EB-E411-4F89-AD7C-88E433DF0BF6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9D901-3BAF-49F3-9A27-2485438D87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8604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Домашний\Desktop\Доск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7B74A-9B63-40B0-A980-8D9BE47E44DB}" type="datetimeFigureOut">
              <a:rPr lang="ru-RU"/>
              <a:pPr>
                <a:defRPr/>
              </a:pPr>
              <a:t>08.12.2015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B036A-C902-445C-98C0-DD70F255F2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135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Домашний\Desktop\Доска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CD74A-CF88-40EB-A867-47E3BCCE7071}" type="datetimeFigureOut">
              <a:rPr lang="ru-RU"/>
              <a:pPr>
                <a:defRPr/>
              </a:pPr>
              <a:t>08.12.2015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B4B2B-D996-4AC2-95D6-3FB9219593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6784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Домашний\Desktop\Фон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B001D-AE61-498A-A3B7-69409D93FC0B}" type="datetimeFigureOut">
              <a:rPr lang="ru-RU"/>
              <a:pPr>
                <a:defRPr/>
              </a:pPr>
              <a:t>08.12.2015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CD3C9-C833-4A45-8A23-04E249E0EC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903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Домашний\Desktop\Фон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A6AE8-E212-42F1-81A1-AE9979A5D8D6}" type="datetimeFigureOut">
              <a:rPr lang="ru-RU"/>
              <a:pPr>
                <a:defRPr/>
              </a:pPr>
              <a:t>08.12.2015</a:t>
            </a:fld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3E05B-E5B0-4038-93CE-BEC8842F11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5406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Домашний\Desktop\Фон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FB03B-9AC6-4284-AE00-D050AB3274A8}" type="datetimeFigureOut">
              <a:rPr lang="ru-RU"/>
              <a:pPr>
                <a:defRPr/>
              </a:pPr>
              <a:t>08.12.2015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56285-820A-4D68-8C44-C63A6BB0A5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596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CBDDA-FA27-48A7-97EA-C1530F9765E1}" type="datetimeFigureOut">
              <a:rPr lang="ru-RU"/>
              <a:pPr>
                <a:defRPr/>
              </a:pPr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1BD63-F75B-4DCA-9F26-C1A9858463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379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316DB71-FB9F-4826-BCAA-853B20E6A819}" type="datetimeFigureOut">
              <a:rPr lang="ru-RU"/>
              <a:pPr>
                <a:defRPr/>
              </a:pPr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753162A-55BA-4E64-ABA8-08F58CCB95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1" r:id="rId6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ctrTitle"/>
          </p:nvPr>
        </p:nvSpPr>
        <p:spPr>
          <a:xfrm>
            <a:off x="214282" y="1928802"/>
            <a:ext cx="8715436" cy="2643206"/>
          </a:xfrm>
        </p:spPr>
        <p:txBody>
          <a:bodyPr/>
          <a:lstStyle/>
          <a:p>
            <a:r>
              <a:rPr lang="ru-RU" sz="4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Информационно-методическое сопровождение деятельности педагогов в условиях введения ФГОС ООО</a:t>
            </a:r>
            <a:r>
              <a:rPr 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71DA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Бордюг Елена Фёдоровна, </a:t>
            </a:r>
            <a:br>
              <a:rPr lang="ru-RU" sz="2400" b="1" dirty="0" smtClean="0">
                <a:solidFill>
                  <a:srgbClr val="71DA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71DA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директора по НМР</a:t>
            </a:r>
            <a:endParaRPr lang="ru-RU" altLang="ru-RU" sz="2400" b="1" dirty="0" smtClean="0">
              <a:solidFill>
                <a:srgbClr val="71DA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428604"/>
            <a:ext cx="7429552" cy="642942"/>
          </a:xfrm>
        </p:spPr>
        <p:txBody>
          <a:bodyPr rtlCol="0">
            <a:normAutofit fontScale="70000" lnSpcReduction="20000"/>
          </a:bodyPr>
          <a:lstStyle/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71DA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МАОУ «</a:t>
            </a:r>
            <a:r>
              <a:rPr lang="ru-RU" dirty="0" err="1" smtClean="0">
                <a:solidFill>
                  <a:srgbClr val="71DA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Ухтинский</a:t>
            </a:r>
            <a:r>
              <a:rPr lang="ru-RU" dirty="0" smtClean="0">
                <a:solidFill>
                  <a:srgbClr val="71DA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технический лицей им. Г.В. </a:t>
            </a:r>
            <a:r>
              <a:rPr lang="ru-RU" dirty="0" err="1" smtClean="0">
                <a:solidFill>
                  <a:srgbClr val="71DA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Рассохина</a:t>
            </a:r>
            <a:r>
              <a:rPr lang="ru-RU" dirty="0" smtClean="0">
                <a:solidFill>
                  <a:srgbClr val="71DA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142876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0"/>
            <a:ext cx="8229600" cy="500042"/>
          </a:xfrm>
        </p:spPr>
        <p:txBody>
          <a:bodyPr/>
          <a:lstStyle/>
          <a:p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Семинары</a:t>
            </a:r>
            <a:endParaRPr lang="ru-RU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42910" y="433599"/>
          <a:ext cx="8501090" cy="6204204"/>
        </p:xfrm>
        <a:graphic>
          <a:graphicData uri="http://schemas.openxmlformats.org/drawingml/2006/table">
            <a:tbl>
              <a:tblPr/>
              <a:tblGrid>
                <a:gridCol w="785818"/>
                <a:gridCol w="7715272"/>
              </a:tblGrid>
              <a:tr h="1857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год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569" marR="50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семинары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569" marR="50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9817">
                <a:tc rowSpan="3">
                  <a:txBody>
                    <a:bodyPr/>
                    <a:lstStyle/>
                    <a:p>
                      <a:pPr marL="87313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2011-2012</a:t>
                      </a:r>
                      <a:endParaRPr lang="ru-RU" sz="2000" b="1" dirty="0">
                        <a:solidFill>
                          <a:srgbClr val="0070C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569" marR="50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Учителя информатики лицея и </a:t>
                      </a:r>
                      <a:r>
                        <a:rPr lang="ru-RU" sz="1800" b="1" i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города, заместители директора по вопросам информатизации</a:t>
                      </a:r>
                      <a:r>
                        <a:rPr lang="ru-RU" sz="1800" b="1" i="1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«Информатизация </a:t>
                      </a:r>
                      <a:r>
                        <a:rPr lang="ru-RU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образования: проблемы, </a:t>
                      </a:r>
                      <a:r>
                        <a:rPr lang="ru-RU" sz="1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подходы,</a:t>
                      </a:r>
                      <a:r>
                        <a:rPr lang="ru-RU" sz="1800" b="1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перспективы</a:t>
                      </a:r>
                      <a:r>
                        <a:rPr lang="ru-RU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», </a:t>
                      </a:r>
                      <a:r>
                        <a:rPr lang="ru-RU" sz="1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семинар</a:t>
                      </a:r>
                      <a:r>
                        <a:rPr lang="ru-RU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МГПИ</a:t>
                      </a:r>
                      <a:endParaRPr lang="ru-RU" sz="1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569" marR="50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23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1590" marR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Учителя математики и информатики лицея и города  </a:t>
                      </a:r>
                      <a:endParaRPr lang="ru-RU" sz="1800" b="1" dirty="0">
                        <a:solidFill>
                          <a:srgbClr val="0070C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</a:t>
                      </a:r>
                      <a:r>
                        <a:rPr lang="ru-RU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Проектирование и осуществление мероприятий, направленных на подготовку школьников к олимпиадам и ЕГЭ по математике, </a:t>
                      </a:r>
                      <a:r>
                        <a:rPr lang="ru-RU" sz="1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информатике. </a:t>
                      </a:r>
                      <a:r>
                        <a:rPr lang="ru-RU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Санкт-Петербург</a:t>
                      </a:r>
                      <a:endParaRPr lang="ru-RU" sz="1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569" marR="50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75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Весь коллектив </a:t>
                      </a:r>
                      <a:r>
                        <a:rPr lang="ru-RU" sz="1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«Организация </a:t>
                      </a:r>
                      <a:r>
                        <a:rPr lang="ru-RU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учебного процесса с использованием интерактивных </a:t>
                      </a:r>
                      <a:r>
                        <a:rPr lang="ru-RU" sz="18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мульимедийных</a:t>
                      </a:r>
                      <a:r>
                        <a:rPr lang="ru-RU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электронных учебников», МГПИ </a:t>
                      </a:r>
                      <a:endParaRPr lang="ru-RU" sz="1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569" marR="50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06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2012 - 2013</a:t>
                      </a:r>
                      <a:endParaRPr lang="ru-RU" sz="2000" b="1" dirty="0">
                        <a:solidFill>
                          <a:srgbClr val="0070C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569" marR="50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marR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Весь</a:t>
                      </a:r>
                      <a:r>
                        <a:rPr lang="ru-RU" sz="1800" b="1" i="1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i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коллектив </a:t>
                      </a:r>
                      <a:r>
                        <a:rPr lang="ru-RU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Семинары по вопросам развития информационного пространства ОУ  УГТУ (</a:t>
                      </a:r>
                      <a:r>
                        <a:rPr lang="ru-RU" sz="18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интеракт</a:t>
                      </a:r>
                      <a:r>
                        <a:rPr lang="ru-RU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доски, ЭОР)</a:t>
                      </a:r>
                      <a:endParaRPr lang="ru-RU" sz="1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569" marR="50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413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2013 - 2014</a:t>
                      </a:r>
                      <a:endParaRPr lang="ru-RU" sz="2000" b="1" dirty="0">
                        <a:solidFill>
                          <a:srgbClr val="0070C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569" marR="50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Учителя физики </a:t>
                      </a:r>
                      <a:r>
                        <a:rPr lang="ru-RU" sz="1800" b="1" i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лицея  и города </a:t>
                      </a:r>
                      <a:r>
                        <a:rPr lang="ru-RU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«Технология решения олимпиадных задач по физике», СПБГТИ (ТУ)</a:t>
                      </a:r>
                      <a:endParaRPr lang="ru-RU" sz="1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569" marR="50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37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2014 - 2015</a:t>
                      </a:r>
                      <a:endParaRPr lang="ru-RU" sz="2000" b="1" dirty="0">
                        <a:solidFill>
                          <a:srgbClr val="0070C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569" marR="50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Учителя физики лицея  и города </a:t>
                      </a:r>
                      <a:r>
                        <a:rPr lang="ru-RU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Организация исследовательской деятельности на уроках и во внеурочной деятельности по математике  </a:t>
                      </a:r>
                      <a:r>
                        <a:rPr lang="ru-RU" sz="1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УГТУ</a:t>
                      </a:r>
                      <a:endParaRPr lang="ru-RU" sz="1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569" marR="50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37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2014-2015</a:t>
                      </a:r>
                      <a:endParaRPr lang="ru-RU" sz="2000" b="1" dirty="0">
                        <a:solidFill>
                          <a:srgbClr val="0070C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569" marR="50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Весь</a:t>
                      </a:r>
                      <a:r>
                        <a:rPr lang="ru-RU" sz="1800" b="1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коллектив   </a:t>
                      </a:r>
                      <a:r>
                        <a:rPr lang="ru-RU" sz="1800" b="1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Семинары «Электронный лицей»</a:t>
                      </a:r>
                    </a:p>
                  </a:txBody>
                  <a:tcPr marL="50569" marR="50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76200"/>
            <a:ext cx="6934200" cy="1120552"/>
          </a:xfrm>
        </p:spPr>
        <p:txBody>
          <a:bodyPr/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Структура методической службы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158743" name="Rectangle 23"/>
          <p:cNvSpPr>
            <a:spLocks noChangeArrowheads="1"/>
          </p:cNvSpPr>
          <p:nvPr/>
        </p:nvSpPr>
        <p:spPr bwMode="auto">
          <a:xfrm>
            <a:off x="3714744" y="1214422"/>
            <a:ext cx="2259012" cy="8699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7CBBF5"/>
              </a:gs>
            </a:gsLst>
            <a:lin ang="5400000" scaled="1"/>
          </a:gradFill>
          <a:ln w="12700">
            <a:solidFill>
              <a:srgbClr val="3A9AF0"/>
            </a:solidFill>
            <a:miter lim="800000"/>
            <a:headEnd/>
            <a:tailEnd/>
          </a:ln>
          <a:effectLst>
            <a:outerShdw dist="28398" dir="3806097" algn="ctr" rotWithShape="0">
              <a:srgbClr val="052949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Arial" pitchFamily="34" charset="0"/>
              </a:rPr>
              <a:t>НАУЧНО – МЕТОДИЧЕСКИЙ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Arial" pitchFamily="34" charset="0"/>
              </a:rPr>
              <a:t>СОВЕТ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8744" name="AutoShape 24"/>
          <p:cNvSpPr>
            <a:spLocks noChangeArrowheads="1"/>
          </p:cNvSpPr>
          <p:nvPr/>
        </p:nvSpPr>
        <p:spPr bwMode="auto">
          <a:xfrm>
            <a:off x="1214414" y="1000108"/>
            <a:ext cx="2421482" cy="1071570"/>
          </a:xfrm>
          <a:prstGeom prst="rightArrowCallout">
            <a:avLst>
              <a:gd name="adj1" fmla="val 25000"/>
              <a:gd name="adj2" fmla="val 25000"/>
              <a:gd name="adj3" fmla="val 46068"/>
              <a:gd name="adj4" fmla="val 66667"/>
            </a:avLst>
          </a:prstGeom>
          <a:gradFill rotWithShape="0">
            <a:gsLst>
              <a:gs pos="0">
                <a:srgbClr val="4FCDFF"/>
              </a:gs>
              <a:gs pos="50000">
                <a:srgbClr val="C4EEFF"/>
              </a:gs>
              <a:gs pos="100000">
                <a:srgbClr val="4FCDFF"/>
              </a:gs>
            </a:gsLst>
            <a:lin ang="18900000" scaled="1"/>
          </a:gradFill>
          <a:ln w="12700">
            <a:solidFill>
              <a:srgbClr val="4FCDFF"/>
            </a:solidFill>
            <a:miter lim="800000"/>
            <a:headEnd/>
            <a:tailEnd/>
          </a:ln>
          <a:effectLst>
            <a:outerShdw dist="28398" dir="3806097" algn="ctr" rotWithShape="0">
              <a:srgbClr val="004D6C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Arial" pitchFamily="34" charset="0"/>
              </a:rPr>
              <a:t>ЗАМЕСТИТЕЛЬ ДИРЕКТОРА ПО НАУЧНО – </a:t>
            </a: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Arial" pitchFamily="34" charset="0"/>
              </a:rPr>
              <a:t>М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Arial" pitchFamily="34" charset="0"/>
              </a:rPr>
              <a:t>ЕТОДИЧЕСКОЙ РАБОТЕ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8745" name="AutoShape 25"/>
          <p:cNvSpPr>
            <a:spLocks noChangeArrowheads="1"/>
          </p:cNvSpPr>
          <p:nvPr/>
        </p:nvSpPr>
        <p:spPr bwMode="auto">
          <a:xfrm>
            <a:off x="5894908" y="1340768"/>
            <a:ext cx="2463306" cy="733425"/>
          </a:xfrm>
          <a:prstGeom prst="leftArrowCallout">
            <a:avLst>
              <a:gd name="adj1" fmla="val 25000"/>
              <a:gd name="adj2" fmla="val 25000"/>
              <a:gd name="adj3" fmla="val 44372"/>
              <a:gd name="adj4" fmla="val 66667"/>
            </a:avLst>
          </a:prstGeom>
          <a:gradFill rotWithShape="0">
            <a:gsLst>
              <a:gs pos="0">
                <a:srgbClr val="4FCDFF"/>
              </a:gs>
              <a:gs pos="50000">
                <a:srgbClr val="C4EEFF"/>
              </a:gs>
              <a:gs pos="100000">
                <a:srgbClr val="4FCDFF"/>
              </a:gs>
            </a:gsLst>
            <a:lin ang="18900000" scaled="1"/>
          </a:gradFill>
          <a:ln w="12700">
            <a:solidFill>
              <a:srgbClr val="4FCDFF"/>
            </a:solidFill>
            <a:miter lim="800000"/>
            <a:headEnd/>
            <a:tailEnd/>
          </a:ln>
          <a:effectLst>
            <a:outerShdw dist="28398" dir="3806097" algn="ctr" rotWithShape="0">
              <a:srgbClr val="004D6C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1200" b="1" dirty="0" smtClean="0">
                <a:solidFill>
                  <a:srgbClr val="0000FF"/>
                </a:solidFill>
                <a:latin typeface="Times New Roman" pitchFamily="18" charset="0"/>
                <a:cs typeface="Arial" pitchFamily="34" charset="0"/>
              </a:rPr>
              <a:t>СОЦИАЛЬНО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Times New Roman" pitchFamily="18" charset="0"/>
                <a:cs typeface="Arial" pitchFamily="34" charset="0"/>
              </a:rPr>
              <a:t> – </a:t>
            </a:r>
            <a:r>
              <a:rPr lang="ru-RU" sz="1200" b="1" dirty="0" smtClean="0">
                <a:solidFill>
                  <a:srgbClr val="0000FF"/>
                </a:solidFill>
                <a:latin typeface="Times New Roman" pitchFamily="18" charset="0"/>
                <a:cs typeface="Arial" pitchFamily="34" charset="0"/>
              </a:rPr>
              <a:t>ПСИХОЛОГИЧЕСКАЯ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lang="ru-RU" sz="1200" b="1" dirty="0" smtClean="0">
                <a:solidFill>
                  <a:srgbClr val="0000FF"/>
                </a:solidFill>
                <a:latin typeface="Times New Roman" pitchFamily="18" charset="0"/>
                <a:cs typeface="Arial" pitchFamily="34" charset="0"/>
              </a:rPr>
              <a:t>СЛУЖБА</a:t>
            </a:r>
          </a:p>
        </p:txBody>
      </p:sp>
      <p:sp>
        <p:nvSpPr>
          <p:cNvPr id="158746" name="AutoShape 26"/>
          <p:cNvSpPr>
            <a:spLocks noChangeArrowheads="1"/>
          </p:cNvSpPr>
          <p:nvPr/>
        </p:nvSpPr>
        <p:spPr bwMode="auto">
          <a:xfrm>
            <a:off x="1608658" y="2369468"/>
            <a:ext cx="3038475" cy="3988490"/>
          </a:xfrm>
          <a:prstGeom prst="rightArrowCallout">
            <a:avLst>
              <a:gd name="adj1" fmla="val 28292"/>
              <a:gd name="adj2" fmla="val 28292"/>
              <a:gd name="adj3" fmla="val 16667"/>
              <a:gd name="adj4" fmla="val 66667"/>
            </a:avLst>
          </a:prstGeom>
          <a:solidFill>
            <a:schemeClr val="accent1">
              <a:lumMod val="40000"/>
              <a:lumOff val="60000"/>
            </a:schemeClr>
          </a:solidFill>
          <a:ln w="127000" cmpd="dbl">
            <a:solidFill>
              <a:srgbClr val="4FCEFF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Times New Roman" pitchFamily="18" charset="0"/>
                <a:cs typeface="Arial" pitchFamily="34" charset="0"/>
              </a:rPr>
              <a:t>НАУЧНО -МЕТОДИЧЕСКИЕ ОБЪЕДИНЕНИЯ УЧИТЕЛЕЙ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8747" name="Rectangle 27"/>
          <p:cNvSpPr>
            <a:spLocks noChangeArrowheads="1"/>
          </p:cNvSpPr>
          <p:nvPr/>
        </p:nvSpPr>
        <p:spPr bwMode="auto">
          <a:xfrm>
            <a:off x="1714480" y="3357562"/>
            <a:ext cx="1847850" cy="428625"/>
          </a:xfrm>
          <a:prstGeom prst="rect">
            <a:avLst/>
          </a:prstGeom>
          <a:gradFill rotWithShape="0">
            <a:gsLst>
              <a:gs pos="0">
                <a:srgbClr val="95E1FF"/>
              </a:gs>
              <a:gs pos="50000">
                <a:srgbClr val="DBF5FF"/>
              </a:gs>
              <a:gs pos="100000">
                <a:srgbClr val="95E1FF"/>
              </a:gs>
            </a:gsLst>
            <a:lin ang="18900000" scaled="1"/>
          </a:gradFill>
          <a:ln w="12700">
            <a:solidFill>
              <a:srgbClr val="95E1FF"/>
            </a:solidFill>
            <a:miter lim="800000"/>
            <a:headEnd/>
            <a:tailEnd/>
          </a:ln>
          <a:effectLst>
            <a:outerShdw dist="28398" dir="3806097" algn="ctr" rotWithShape="0">
              <a:srgbClr val="0078A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1200" b="1" dirty="0" smtClean="0">
                <a:solidFill>
                  <a:srgbClr val="0000FF"/>
                </a:solidFill>
                <a:latin typeface="Times New Roman" pitchFamily="18" charset="0"/>
                <a:cs typeface="Arial" pitchFamily="34" charset="0"/>
              </a:rPr>
              <a:t>РУССКОГО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lang="ru-RU" sz="1200" b="1" dirty="0" smtClean="0">
                <a:solidFill>
                  <a:srgbClr val="0000FF"/>
                </a:solidFill>
                <a:latin typeface="Times New Roman" pitchFamily="18" charset="0"/>
                <a:cs typeface="Arial" pitchFamily="34" charset="0"/>
              </a:rPr>
              <a:t>ЯЗЫКА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Times New Roman" pitchFamily="18" charset="0"/>
                <a:cs typeface="Arial" pitchFamily="34" charset="0"/>
              </a:rPr>
              <a:t>   </a:t>
            </a:r>
            <a:r>
              <a:rPr lang="ru-RU" sz="1200" b="1" dirty="0" smtClean="0">
                <a:solidFill>
                  <a:srgbClr val="0000FF"/>
                </a:solidFill>
                <a:latin typeface="Times New Roman" pitchFamily="18" charset="0"/>
                <a:cs typeface="Arial" pitchFamily="34" charset="0"/>
              </a:rPr>
              <a:t>И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lang="ru-RU" sz="1200" b="1" dirty="0" smtClean="0">
                <a:solidFill>
                  <a:srgbClr val="0000FF"/>
                </a:solidFill>
                <a:latin typeface="Times New Roman" pitchFamily="18" charset="0"/>
                <a:cs typeface="Arial" pitchFamily="34" charset="0"/>
              </a:rPr>
              <a:t>ЛИТЕРАТУРЫ</a:t>
            </a:r>
          </a:p>
        </p:txBody>
      </p:sp>
      <p:sp>
        <p:nvSpPr>
          <p:cNvPr id="158748" name="Rectangle 28"/>
          <p:cNvSpPr>
            <a:spLocks noChangeArrowheads="1"/>
          </p:cNvSpPr>
          <p:nvPr/>
        </p:nvSpPr>
        <p:spPr bwMode="auto">
          <a:xfrm>
            <a:off x="1643042" y="4071942"/>
            <a:ext cx="1847850" cy="428628"/>
          </a:xfrm>
          <a:prstGeom prst="rect">
            <a:avLst/>
          </a:prstGeom>
          <a:gradFill rotWithShape="0">
            <a:gsLst>
              <a:gs pos="0">
                <a:srgbClr val="95E1FF"/>
              </a:gs>
              <a:gs pos="50000">
                <a:srgbClr val="DBF5FF"/>
              </a:gs>
              <a:gs pos="100000">
                <a:srgbClr val="95E1FF"/>
              </a:gs>
            </a:gsLst>
            <a:lin ang="18900000" scaled="1"/>
          </a:gradFill>
          <a:ln w="12700">
            <a:solidFill>
              <a:srgbClr val="95E1FF"/>
            </a:solidFill>
            <a:miter lim="800000"/>
            <a:headEnd/>
            <a:tailEnd/>
          </a:ln>
          <a:effectLst>
            <a:outerShdw dist="28398" dir="3806097" algn="ctr" rotWithShape="0">
              <a:srgbClr val="0078A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 </a:t>
            </a:r>
            <a:r>
              <a:rPr lang="ru-RU" sz="1200" b="1" dirty="0" smtClean="0">
                <a:solidFill>
                  <a:srgbClr val="0000FF"/>
                </a:solidFill>
                <a:latin typeface="Times New Roman" pitchFamily="18" charset="0"/>
                <a:cs typeface="Arial" pitchFamily="34" charset="0"/>
              </a:rPr>
              <a:t>ИНОСТРАННОГО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Times New Roman" pitchFamily="18" charset="0"/>
                <a:cs typeface="Arial" pitchFamily="34" charset="0"/>
              </a:rPr>
              <a:t>         </a:t>
            </a:r>
            <a:r>
              <a:rPr lang="ru-RU" sz="1200" b="1" dirty="0" smtClean="0">
                <a:solidFill>
                  <a:srgbClr val="0000FF"/>
                </a:solidFill>
                <a:latin typeface="Times New Roman" pitchFamily="18" charset="0"/>
                <a:cs typeface="Arial" pitchFamily="34" charset="0"/>
              </a:rPr>
              <a:t>ЯЗЫКА</a:t>
            </a:r>
          </a:p>
        </p:txBody>
      </p:sp>
      <p:sp>
        <p:nvSpPr>
          <p:cNvPr id="158750" name="Rectangle 30"/>
          <p:cNvSpPr>
            <a:spLocks noChangeArrowheads="1"/>
          </p:cNvSpPr>
          <p:nvPr/>
        </p:nvSpPr>
        <p:spPr bwMode="auto">
          <a:xfrm>
            <a:off x="1643042" y="4786322"/>
            <a:ext cx="1847850" cy="642942"/>
          </a:xfrm>
          <a:prstGeom prst="rect">
            <a:avLst/>
          </a:prstGeom>
          <a:gradFill rotWithShape="0">
            <a:gsLst>
              <a:gs pos="0">
                <a:srgbClr val="95E1FF"/>
              </a:gs>
              <a:gs pos="50000">
                <a:srgbClr val="DBF5FF"/>
              </a:gs>
              <a:gs pos="100000">
                <a:srgbClr val="95E1FF"/>
              </a:gs>
            </a:gsLst>
            <a:lin ang="18900000" scaled="1"/>
          </a:gradFill>
          <a:ln w="12700">
            <a:solidFill>
              <a:srgbClr val="95E1FF"/>
            </a:solidFill>
            <a:miter lim="800000"/>
            <a:headEnd/>
            <a:tailEnd/>
          </a:ln>
          <a:effectLst>
            <a:outerShdw dist="28398" dir="3806097" algn="ctr" rotWithShape="0">
              <a:srgbClr val="0078A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1200" b="1" dirty="0" smtClean="0">
                <a:solidFill>
                  <a:srgbClr val="0000FF"/>
                </a:solidFill>
                <a:latin typeface="Times New Roman" pitchFamily="18" charset="0"/>
                <a:cs typeface="Arial" pitchFamily="34" charset="0"/>
              </a:rPr>
              <a:t>ФИЗИКО – МАТЕМАТИЧЕСКОГО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lang="ru-RU" sz="1200" b="1" dirty="0" smtClean="0">
                <a:solidFill>
                  <a:srgbClr val="0000FF"/>
                </a:solidFill>
                <a:latin typeface="Times New Roman" pitchFamily="18" charset="0"/>
                <a:cs typeface="Arial" pitchFamily="34" charset="0"/>
              </a:rPr>
              <a:t>БЛОКА</a:t>
            </a:r>
          </a:p>
        </p:txBody>
      </p:sp>
      <p:sp>
        <p:nvSpPr>
          <p:cNvPr id="158751" name="Rectangle 31"/>
          <p:cNvSpPr>
            <a:spLocks noChangeArrowheads="1"/>
          </p:cNvSpPr>
          <p:nvPr/>
        </p:nvSpPr>
        <p:spPr bwMode="auto">
          <a:xfrm>
            <a:off x="1643042" y="5572140"/>
            <a:ext cx="1847850" cy="642942"/>
          </a:xfrm>
          <a:prstGeom prst="rect">
            <a:avLst/>
          </a:prstGeom>
          <a:gradFill rotWithShape="0">
            <a:gsLst>
              <a:gs pos="0">
                <a:srgbClr val="95E1FF"/>
              </a:gs>
              <a:gs pos="50000">
                <a:srgbClr val="DBF5FF"/>
              </a:gs>
              <a:gs pos="100000">
                <a:srgbClr val="95E1FF"/>
              </a:gs>
            </a:gsLst>
            <a:lin ang="18900000" scaled="1"/>
          </a:gradFill>
          <a:ln w="12700">
            <a:solidFill>
              <a:srgbClr val="95E1FF"/>
            </a:solidFill>
            <a:miter lim="800000"/>
            <a:headEnd/>
            <a:tailEnd/>
          </a:ln>
          <a:effectLst>
            <a:outerShdw dist="28398" dir="3806097" algn="ctr" rotWithShape="0">
              <a:srgbClr val="0078A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1000"/>
              </a:spcAft>
            </a:pPr>
            <a:r>
              <a:rPr lang="ru-RU" sz="1200" b="1" dirty="0" smtClean="0">
                <a:solidFill>
                  <a:srgbClr val="0000FF"/>
                </a:solidFill>
                <a:latin typeface="Times New Roman" pitchFamily="18" charset="0"/>
                <a:cs typeface="Arial" pitchFamily="34" charset="0"/>
              </a:rPr>
              <a:t>ЕСТЕСТВЕННО –ИСТОРИЧЕСКОГО БЛОКА</a:t>
            </a:r>
          </a:p>
        </p:txBody>
      </p:sp>
      <p:sp>
        <p:nvSpPr>
          <p:cNvPr id="158752" name="Rectangle 32"/>
          <p:cNvSpPr>
            <a:spLocks noChangeArrowheads="1"/>
          </p:cNvSpPr>
          <p:nvPr/>
        </p:nvSpPr>
        <p:spPr bwMode="auto">
          <a:xfrm>
            <a:off x="4714876" y="2369468"/>
            <a:ext cx="3429024" cy="559466"/>
          </a:xfrm>
          <a:prstGeom prst="rect">
            <a:avLst/>
          </a:prstGeom>
          <a:gradFill rotWithShape="0">
            <a:gsLst>
              <a:gs pos="0">
                <a:srgbClr val="95E1FF"/>
              </a:gs>
              <a:gs pos="50000">
                <a:srgbClr val="DBF5FF"/>
              </a:gs>
              <a:gs pos="100000">
                <a:srgbClr val="95E1FF"/>
              </a:gs>
            </a:gsLst>
            <a:lin ang="18900000" scaled="1"/>
          </a:gradFill>
          <a:ln w="12700">
            <a:solidFill>
              <a:srgbClr val="95E1FF"/>
            </a:solidFill>
            <a:miter lim="800000"/>
            <a:headEnd/>
            <a:tailEnd/>
          </a:ln>
          <a:effectLst>
            <a:outerShdw dist="28398" dir="3806097" algn="ctr" rotWithShape="0">
              <a:srgbClr val="0078A6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Непредметные объединения</a:t>
            </a:r>
          </a:p>
        </p:txBody>
      </p:sp>
      <p:sp>
        <p:nvSpPr>
          <p:cNvPr id="158753" name="Rectangle 33"/>
          <p:cNvSpPr>
            <a:spLocks noChangeArrowheads="1"/>
          </p:cNvSpPr>
          <p:nvPr/>
        </p:nvSpPr>
        <p:spPr bwMode="auto">
          <a:xfrm>
            <a:off x="4857752" y="3286124"/>
            <a:ext cx="3357586" cy="352425"/>
          </a:xfrm>
          <a:prstGeom prst="rect">
            <a:avLst/>
          </a:prstGeom>
          <a:gradFill rotWithShape="0">
            <a:gsLst>
              <a:gs pos="0">
                <a:srgbClr val="95E1FF"/>
              </a:gs>
              <a:gs pos="50000">
                <a:srgbClr val="DBF5FF"/>
              </a:gs>
              <a:gs pos="100000">
                <a:srgbClr val="95E1FF"/>
              </a:gs>
            </a:gsLst>
            <a:lin ang="18900000" scaled="1"/>
          </a:gradFill>
          <a:ln w="12700">
            <a:solidFill>
              <a:srgbClr val="95E1FF"/>
            </a:solidFill>
            <a:miter lim="800000"/>
            <a:headEnd/>
            <a:tailEnd/>
          </a:ln>
          <a:effectLst>
            <a:outerShdw dist="28398" dir="3806097" algn="ctr" rotWithShape="0">
              <a:srgbClr val="0078A6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endParaRPr lang="ru-RU" sz="1000" b="1" dirty="0" smtClean="0">
              <a:solidFill>
                <a:srgbClr val="0000FF"/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spcAft>
                <a:spcPts val="1000"/>
              </a:spcAft>
            </a:pPr>
            <a:r>
              <a:rPr lang="ru-RU" sz="1200" b="1" dirty="0" smtClean="0">
                <a:solidFill>
                  <a:srgbClr val="0000FF"/>
                </a:solidFill>
                <a:latin typeface="Times New Roman" pitchFamily="18" charset="0"/>
                <a:cs typeface="Arial" pitchFamily="34" charset="0"/>
              </a:rPr>
              <a:t>ВРЕМЕННЫЕ ТВОРЧЕСКИЕ ГРУППЫ</a:t>
            </a:r>
            <a:endParaRPr lang="ru-RU" sz="12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ru-RU" sz="1000" b="1" dirty="0" smtClean="0">
              <a:solidFill>
                <a:srgbClr val="0000FF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58754" name="Rectangle 34"/>
          <p:cNvSpPr>
            <a:spLocks noChangeArrowheads="1"/>
          </p:cNvSpPr>
          <p:nvPr/>
        </p:nvSpPr>
        <p:spPr bwMode="auto">
          <a:xfrm>
            <a:off x="4929190" y="3929066"/>
            <a:ext cx="3286148" cy="357189"/>
          </a:xfrm>
          <a:prstGeom prst="rect">
            <a:avLst/>
          </a:prstGeom>
          <a:gradFill rotWithShape="0">
            <a:gsLst>
              <a:gs pos="0">
                <a:srgbClr val="95E1FF"/>
              </a:gs>
              <a:gs pos="50000">
                <a:srgbClr val="DBF5FF"/>
              </a:gs>
              <a:gs pos="100000">
                <a:srgbClr val="95E1FF"/>
              </a:gs>
            </a:gsLst>
            <a:lin ang="18900000" scaled="1"/>
          </a:gradFill>
          <a:ln w="12700">
            <a:solidFill>
              <a:srgbClr val="95E1FF"/>
            </a:solidFill>
            <a:miter lim="800000"/>
            <a:headEnd/>
            <a:tailEnd/>
          </a:ln>
          <a:effectLst>
            <a:outerShdw dist="28398" dir="3806097" algn="ctr" rotWithShape="0">
              <a:srgbClr val="0078A6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spcAft>
                <a:spcPts val="1000"/>
              </a:spcAft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Times New Roman" pitchFamily="18" charset="0"/>
                <a:cs typeface="Arial" pitchFamily="34" charset="0"/>
              </a:rPr>
              <a:t>       </a:t>
            </a:r>
            <a:r>
              <a:rPr lang="ru-RU" sz="1000" b="1" dirty="0" smtClean="0">
                <a:solidFill>
                  <a:srgbClr val="4F81BD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ru-RU" sz="1200" b="1" dirty="0" smtClean="0">
                <a:solidFill>
                  <a:srgbClr val="0000FF"/>
                </a:solidFill>
                <a:latin typeface="Times New Roman" pitchFamily="18" charset="0"/>
                <a:cs typeface="Arial" pitchFamily="34" charset="0"/>
              </a:rPr>
              <a:t>ПРОБЛЕМНЫЕ и ПРОЕКТНЫЕ</a:t>
            </a:r>
            <a:r>
              <a:rPr lang="ru-RU" sz="1200" b="1" dirty="0" smtClean="0">
                <a:solidFill>
                  <a:srgbClr val="4F81BD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ru-RU" sz="1200" b="1" dirty="0" smtClean="0">
                <a:solidFill>
                  <a:srgbClr val="0000FF"/>
                </a:solidFill>
                <a:latin typeface="Times New Roman" pitchFamily="18" charset="0"/>
                <a:cs typeface="Arial" pitchFamily="34" charset="0"/>
              </a:rPr>
              <a:t>ГРУППЫ</a:t>
            </a:r>
          </a:p>
        </p:txBody>
      </p:sp>
      <p:sp>
        <p:nvSpPr>
          <p:cNvPr id="158755" name="Rectangle 35"/>
          <p:cNvSpPr>
            <a:spLocks noChangeArrowheads="1"/>
          </p:cNvSpPr>
          <p:nvPr/>
        </p:nvSpPr>
        <p:spPr bwMode="auto">
          <a:xfrm>
            <a:off x="5000628" y="4572008"/>
            <a:ext cx="3214710" cy="285752"/>
          </a:xfrm>
          <a:prstGeom prst="rect">
            <a:avLst/>
          </a:prstGeom>
          <a:gradFill rotWithShape="0">
            <a:gsLst>
              <a:gs pos="0">
                <a:srgbClr val="95E1FF"/>
              </a:gs>
              <a:gs pos="50000">
                <a:srgbClr val="DBF5FF"/>
              </a:gs>
              <a:gs pos="100000">
                <a:srgbClr val="95E1FF"/>
              </a:gs>
            </a:gsLst>
            <a:lin ang="18900000" scaled="1"/>
          </a:gradFill>
          <a:ln w="12700">
            <a:solidFill>
              <a:srgbClr val="95E1FF"/>
            </a:solidFill>
            <a:miter lim="800000"/>
            <a:headEnd/>
            <a:tailEnd/>
          </a:ln>
          <a:effectLst>
            <a:outerShdw dist="28398" dir="3806097" algn="ctr" rotWithShape="0">
              <a:srgbClr val="0078A6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spcAft>
                <a:spcPts val="1000"/>
              </a:spcAf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Times New Roman" pitchFamily="18" charset="0"/>
                <a:cs typeface="Arial" pitchFamily="34" charset="0"/>
              </a:rPr>
              <a:t>         </a:t>
            </a:r>
            <a:r>
              <a:rPr lang="ru-RU" sz="1200" b="1" dirty="0" smtClean="0">
                <a:solidFill>
                  <a:srgbClr val="0000FF"/>
                </a:solidFill>
                <a:latin typeface="Times New Roman" pitchFamily="18" charset="0"/>
                <a:cs typeface="Arial" pitchFamily="34" charset="0"/>
              </a:rPr>
              <a:t>ШКОЛА</a:t>
            </a:r>
            <a:r>
              <a:rPr lang="ru-RU" sz="1200" b="1" dirty="0" smtClean="0">
                <a:solidFill>
                  <a:srgbClr val="4F81BD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ru-RU" sz="1200" b="1" dirty="0" smtClean="0">
                <a:solidFill>
                  <a:srgbClr val="0000FF"/>
                </a:solidFill>
                <a:latin typeface="Times New Roman" pitchFamily="18" charset="0"/>
                <a:cs typeface="Arial" pitchFamily="34" charset="0"/>
              </a:rPr>
              <a:t>МОЛОДОГО</a:t>
            </a:r>
            <a:r>
              <a:rPr lang="ru-RU" sz="1200" b="1" dirty="0" smtClean="0">
                <a:solidFill>
                  <a:srgbClr val="4F81BD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ru-RU" sz="1200" b="1" dirty="0" smtClean="0">
                <a:solidFill>
                  <a:srgbClr val="0000FF"/>
                </a:solidFill>
                <a:latin typeface="Times New Roman" pitchFamily="18" charset="0"/>
                <a:cs typeface="Arial" pitchFamily="34" charset="0"/>
              </a:rPr>
              <a:t>УЧИТЕЛЯ</a:t>
            </a:r>
          </a:p>
        </p:txBody>
      </p:sp>
      <p:sp>
        <p:nvSpPr>
          <p:cNvPr id="158756" name="Rectangle 36"/>
          <p:cNvSpPr>
            <a:spLocks noChangeArrowheads="1"/>
          </p:cNvSpPr>
          <p:nvPr/>
        </p:nvSpPr>
        <p:spPr bwMode="auto">
          <a:xfrm>
            <a:off x="5000628" y="5286388"/>
            <a:ext cx="3286148" cy="449263"/>
          </a:xfrm>
          <a:prstGeom prst="rect">
            <a:avLst/>
          </a:prstGeom>
          <a:gradFill rotWithShape="0">
            <a:gsLst>
              <a:gs pos="0">
                <a:srgbClr val="95E1FF"/>
              </a:gs>
              <a:gs pos="50000">
                <a:srgbClr val="DBF5FF"/>
              </a:gs>
              <a:gs pos="100000">
                <a:srgbClr val="95E1FF"/>
              </a:gs>
            </a:gsLst>
            <a:lin ang="18900000" scaled="1"/>
          </a:gradFill>
          <a:ln w="12700">
            <a:solidFill>
              <a:srgbClr val="95E1FF"/>
            </a:solidFill>
            <a:miter lim="800000"/>
            <a:headEnd/>
            <a:tailEnd/>
          </a:ln>
          <a:effectLst>
            <a:outerShdw dist="28398" dir="3806097" algn="ctr" rotWithShape="0">
              <a:srgbClr val="0078A6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1200" b="1" dirty="0" smtClean="0">
                <a:solidFill>
                  <a:srgbClr val="0000FF"/>
                </a:solidFill>
                <a:latin typeface="Times New Roman" pitchFamily="18" charset="0"/>
                <a:cs typeface="Arial" pitchFamily="34" charset="0"/>
              </a:rPr>
              <a:t>ШКОЛА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lang="ru-RU" sz="1200" b="1" dirty="0" smtClean="0">
                <a:solidFill>
                  <a:srgbClr val="0000FF"/>
                </a:solidFill>
                <a:latin typeface="Times New Roman" pitchFamily="18" charset="0"/>
                <a:cs typeface="Arial" pitchFamily="34" charset="0"/>
              </a:rPr>
              <a:t>ПЕРЕДОВОГО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lang="ru-RU" sz="1200" b="1" dirty="0" smtClean="0">
                <a:solidFill>
                  <a:srgbClr val="0000FF"/>
                </a:solidFill>
                <a:latin typeface="Times New Roman" pitchFamily="18" charset="0"/>
                <a:cs typeface="Arial" pitchFamily="34" charset="0"/>
              </a:rPr>
              <a:t>ПЕДАГОГИЧЕСКОГО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lang="ru-RU" sz="1200" b="1" dirty="0" smtClean="0">
                <a:solidFill>
                  <a:srgbClr val="0000FF"/>
                </a:solidFill>
                <a:latin typeface="Times New Roman" pitchFamily="18" charset="0"/>
                <a:cs typeface="Arial" pitchFamily="34" charset="0"/>
              </a:rPr>
              <a:t>ОПЫТА</a:t>
            </a:r>
          </a:p>
        </p:txBody>
      </p:sp>
      <p:cxnSp>
        <p:nvCxnSpPr>
          <p:cNvPr id="158757" name="AutoShape 37"/>
          <p:cNvCxnSpPr>
            <a:cxnSpLocks noChangeShapeType="1"/>
          </p:cNvCxnSpPr>
          <p:nvPr/>
        </p:nvCxnSpPr>
        <p:spPr bwMode="auto">
          <a:xfrm>
            <a:off x="1071538" y="2071678"/>
            <a:ext cx="0" cy="447198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58758" name="AutoShape 38"/>
          <p:cNvCxnSpPr>
            <a:cxnSpLocks noChangeShapeType="1"/>
          </p:cNvCxnSpPr>
          <p:nvPr/>
        </p:nvCxnSpPr>
        <p:spPr bwMode="auto">
          <a:xfrm>
            <a:off x="1357290" y="6572272"/>
            <a:ext cx="7311756" cy="158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58759" name="AutoShape 39"/>
          <p:cNvCxnSpPr>
            <a:cxnSpLocks noChangeShapeType="1"/>
          </p:cNvCxnSpPr>
          <p:nvPr/>
        </p:nvCxnSpPr>
        <p:spPr bwMode="auto">
          <a:xfrm flipV="1">
            <a:off x="8643966" y="2143116"/>
            <a:ext cx="1587" cy="441801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58760" name="AutoShape 40"/>
          <p:cNvCxnSpPr>
            <a:cxnSpLocks noChangeShapeType="1"/>
          </p:cNvCxnSpPr>
          <p:nvPr/>
        </p:nvCxnSpPr>
        <p:spPr bwMode="auto">
          <a:xfrm rot="16200000" flipV="1">
            <a:off x="8286776" y="1785926"/>
            <a:ext cx="428630" cy="285754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58761" name="AutoShape 41"/>
          <p:cNvCxnSpPr>
            <a:cxnSpLocks noChangeShapeType="1"/>
            <a:endCxn id="158744" idx="1"/>
          </p:cNvCxnSpPr>
          <p:nvPr/>
        </p:nvCxnSpPr>
        <p:spPr bwMode="auto">
          <a:xfrm rot="5400000" flipH="1" flipV="1">
            <a:off x="839365" y="1768067"/>
            <a:ext cx="607223" cy="142876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6644" y="-214338"/>
            <a:ext cx="2359684" cy="1936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Групповая деятельность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000108"/>
            <a:ext cx="8532440" cy="5857892"/>
          </a:xfrm>
        </p:spPr>
        <p:txBody>
          <a:bodyPr/>
          <a:lstStyle/>
          <a:p>
            <a:endParaRPr lang="ru-RU" sz="3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НМО предметные </a:t>
            </a:r>
          </a:p>
          <a:p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ТПГ «Новые 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подходы в обучении в условиях внедрения ФГОС»</a:t>
            </a:r>
          </a:p>
          <a:p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ТПГ «Вектор здоровья»</a:t>
            </a:r>
          </a:p>
          <a:p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ТПГ «Одарённые дети»</a:t>
            </a:r>
          </a:p>
          <a:p>
            <a:pPr lvl="0"/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ТПГ «Организация внеурочной деятельности в 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условиях реализации ФГОС ООО»</a:t>
            </a:r>
          </a:p>
          <a:p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ТПГ  «Поддержка»</a:t>
            </a:r>
          </a:p>
          <a:p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ТПГ  «Путь 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успеху»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Алгоритм деятельности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543956" cy="5429288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Изучение литературы по теории и практике по теме</a:t>
            </a:r>
          </a:p>
          <a:p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Обсуждение, консультации, мозговой штурм по применению в практике нашего ОУ</a:t>
            </a:r>
          </a:p>
          <a:p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Проведение семинара, тренинга, практикума  открытых уроков для коллектива</a:t>
            </a:r>
          </a:p>
          <a:p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Посещение уроков, мероприятий у коллег, анализ их.</a:t>
            </a:r>
          </a:p>
          <a:p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Круглый стол, выработка рекомендаций</a:t>
            </a:r>
          </a:p>
          <a:p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Обобщение опыта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76200"/>
            <a:ext cx="6934200" cy="328464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9570420"/>
              </p:ext>
            </p:extLst>
          </p:nvPr>
        </p:nvGraphicFramePr>
        <p:xfrm>
          <a:off x="395536" y="332656"/>
          <a:ext cx="8229600" cy="6414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6504"/>
                <a:gridCol w="3693096"/>
              </a:tblGrid>
              <a:tr h="1846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Артеева Галина Михайловна, учитель рус </a:t>
                      </a:r>
                      <a:r>
                        <a:rPr lang="ru-RU" sz="1400" b="1" dirty="0" err="1">
                          <a:latin typeface="Times New Roman"/>
                          <a:ea typeface="Times New Roman"/>
                        </a:rPr>
                        <a:t>яз.и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400" b="1" dirty="0" err="1">
                          <a:latin typeface="Times New Roman"/>
                          <a:ea typeface="Times New Roman"/>
                        </a:rPr>
                        <a:t>лит-ры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руководитель НМО, ТГ ВД   </a:t>
                      </a: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latin typeface="Times New Roman"/>
                          <a:ea typeface="Times New Roman"/>
                        </a:rPr>
                        <a:t>Алмазова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 Светлана Николаевна,  учитель истории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effectLst/>
                          <a:latin typeface="Times New Roman"/>
                          <a:ea typeface="Times New Roman"/>
                        </a:rPr>
                        <a:t>Руков</a:t>
                      </a:r>
                      <a:r>
                        <a:rPr lang="ru-RU" sz="1400" b="1" baseline="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400" b="1" dirty="0" smtClean="0">
                          <a:effectLst/>
                          <a:latin typeface="Times New Roman"/>
                          <a:ea typeface="Times New Roman"/>
                        </a:rPr>
                        <a:t>НМО, ТПГ «Путь к успеху»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latin typeface="Times New Roman"/>
                          <a:ea typeface="Times New Roman"/>
                        </a:rPr>
                        <a:t>Батманова</a:t>
                      </a:r>
                      <a:r>
                        <a:rPr lang="ru-RU" sz="1400" b="1" dirty="0" smtClean="0">
                          <a:latin typeface="Times New Roman"/>
                          <a:ea typeface="Times New Roman"/>
                        </a:rPr>
                        <a:t> Жанна Александровна,</a:t>
                      </a:r>
                      <a:r>
                        <a:rPr lang="ru-RU" sz="1400" b="1" baseline="0" dirty="0" smtClean="0">
                          <a:latin typeface="Times New Roman"/>
                          <a:ea typeface="Times New Roman"/>
                        </a:rPr>
                        <a:t> педагог- </a:t>
                      </a:r>
                      <a:r>
                        <a:rPr lang="ru-RU" sz="1400" b="1" baseline="0" dirty="0" err="1" smtClean="0">
                          <a:latin typeface="Times New Roman"/>
                          <a:ea typeface="Times New Roman"/>
                        </a:rPr>
                        <a:t>организ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ТГ по ВД (</a:t>
                      </a:r>
                      <a:r>
                        <a:rPr lang="ru-RU" sz="1400" b="1" dirty="0" err="1">
                          <a:effectLst/>
                          <a:latin typeface="Times New Roman"/>
                          <a:ea typeface="Times New Roman"/>
                        </a:rPr>
                        <a:t>внеур</a:t>
                      </a: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400" b="1" dirty="0" err="1">
                          <a:effectLst/>
                          <a:latin typeface="Times New Roman"/>
                          <a:ea typeface="Times New Roman"/>
                        </a:rPr>
                        <a:t>деят</a:t>
                      </a:r>
                      <a:r>
                        <a:rPr lang="ru-RU" sz="1400" b="1" dirty="0" smtClean="0">
                          <a:effectLst/>
                          <a:latin typeface="Times New Roman"/>
                          <a:ea typeface="Times New Roman"/>
                        </a:rPr>
                        <a:t>) ПГ </a:t>
                      </a: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«Поддержка»</a:t>
                      </a:r>
                    </a:p>
                  </a:txBody>
                  <a:tcPr marL="68580" marR="68580" marT="0" marB="0"/>
                </a:tc>
              </a:tr>
              <a:tr h="1440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latin typeface="Times New Roman"/>
                          <a:ea typeface="Times New Roman"/>
                        </a:rPr>
                        <a:t>Батманова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 Ксения Владимировна, ПДО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383155" algn="l"/>
                        </a:tabLs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</a:rPr>
                        <a:t>ТГ по ВД (внеур деят) ПГ«Поддержка»</a:t>
                      </a:r>
                    </a:p>
                  </a:txBody>
                  <a:tcPr marL="68580" marR="68580" marT="0" marB="0"/>
                </a:tc>
              </a:tr>
              <a:tr h="1771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Белозерская Светлана Альбертовна, учитель ИЗО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</a:rPr>
                        <a:t>секция НОЛ, ПГ «Поддержка»</a:t>
                      </a:r>
                    </a:p>
                  </a:txBody>
                  <a:tcPr marL="68580" marR="68580" marT="0" marB="0"/>
                </a:tc>
              </a:tr>
              <a:tr h="1382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latin typeface="Times New Roman"/>
                          <a:ea typeface="Times New Roman"/>
                        </a:rPr>
                        <a:t>Бятец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 Ирина Михайловна, учитель русского языка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ПГ ФГОС   секция НОЛ</a:t>
                      </a:r>
                    </a:p>
                  </a:txBody>
                  <a:tcPr marL="68580" marR="68580" marT="0" marB="0"/>
                </a:tc>
              </a:tr>
              <a:tr h="1714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</a:rPr>
                        <a:t>Суровцева Евгения Ивановна, 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учитель математики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ru-RU" sz="1400" b="1" dirty="0" smtClean="0">
                          <a:effectLst/>
                          <a:latin typeface="Times New Roman"/>
                          <a:ea typeface="Times New Roman"/>
                        </a:rPr>
                        <a:t>ПГ ФГОС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045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latin typeface="Times New Roman"/>
                          <a:ea typeface="Times New Roman"/>
                        </a:rPr>
                        <a:t>Вишератин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 Валерий Анатольевич, учитель физики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ru-RU" sz="1400" b="1" dirty="0" smtClean="0">
                          <a:effectLst/>
                          <a:latin typeface="Times New Roman"/>
                          <a:ea typeface="Times New Roman"/>
                        </a:rPr>
                        <a:t>ТПГ «Путь к успеху»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440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Вяткина Наталья Викторовна, учитель истории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Дискуссионный клуб</a:t>
                      </a:r>
                    </a:p>
                  </a:txBody>
                  <a:tcPr marL="68580" marR="68580" marT="0" marB="0"/>
                </a:tc>
              </a:tr>
              <a:tr h="1771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</a:rPr>
                        <a:t>Новосёлова Анна Александровна, учитель 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русского яз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ПГ ФГОС</a:t>
                      </a:r>
                    </a:p>
                  </a:txBody>
                  <a:tcPr marL="68580" marR="68580" marT="0" marB="0"/>
                </a:tc>
              </a:tr>
              <a:tr h="1382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Евлоева Виктория Владимировна,учитель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ПГ ФГОС ТГ по ВД </a:t>
                      </a:r>
                    </a:p>
                  </a:txBody>
                  <a:tcPr marL="68580" marR="68580" marT="0" marB="0"/>
                </a:tc>
              </a:tr>
              <a:tr h="1725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Гончарова Юлия Леонидовна, библиотекарь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ПГ по ИКТ</a:t>
                      </a:r>
                    </a:p>
                  </a:txBody>
                  <a:tcPr marL="68580" marR="68580" marT="0" marB="0"/>
                </a:tc>
              </a:tr>
              <a:tr h="2045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Коновалова Надежда Владимировна, учитель англ. яз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ТГ по ВД </a:t>
                      </a:r>
                    </a:p>
                  </a:txBody>
                  <a:tcPr marL="68580" marR="68580" marT="0" marB="0"/>
                </a:tc>
              </a:tr>
              <a:tr h="1440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Кислицына Наталья Юрьевна, учитель химии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ПГ ФГОС, ПГ Здоровье</a:t>
                      </a:r>
                    </a:p>
                  </a:txBody>
                  <a:tcPr marL="68580" marR="68580" marT="0" marB="0"/>
                </a:tc>
              </a:tr>
              <a:tr h="1771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Ковалев Алексей Игоревич, учитель физкультуры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ПГ Здоровье</a:t>
                      </a:r>
                    </a:p>
                  </a:txBody>
                  <a:tcPr marL="68580" marR="68580" marT="0" marB="0"/>
                </a:tc>
              </a:tr>
              <a:tr h="1382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Носкова Ольга Михайловна, учитель информатики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ПГ по </a:t>
                      </a:r>
                      <a:r>
                        <a:rPr lang="ru-RU" sz="1400" b="1" dirty="0" smtClean="0">
                          <a:effectLst/>
                          <a:latin typeface="Times New Roman"/>
                          <a:ea typeface="Times New Roman"/>
                        </a:rPr>
                        <a:t>ИКТ ТПГ «Путь к успеху»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714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latin typeface="Times New Roman"/>
                          <a:ea typeface="Times New Roman"/>
                        </a:rPr>
                        <a:t>Новопольцева</a:t>
                      </a:r>
                      <a:r>
                        <a:rPr lang="ru-RU" sz="1400" b="1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400" b="1" dirty="0" err="1" smtClean="0">
                          <a:latin typeface="Times New Roman"/>
                          <a:ea typeface="Times New Roman"/>
                        </a:rPr>
                        <a:t>Ромэна</a:t>
                      </a:r>
                      <a:r>
                        <a:rPr lang="ru-RU" sz="1400" b="1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Васильевна, педагог-психолог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effectLst/>
                          <a:latin typeface="Times New Roman"/>
                          <a:ea typeface="Times New Roman"/>
                        </a:rPr>
                        <a:t>ПГ«Поддержка</a:t>
                      </a:r>
                      <a:r>
                        <a:rPr lang="ru-RU" sz="1400" b="1" dirty="0" smtClean="0">
                          <a:effectLst/>
                          <a:latin typeface="Times New Roman"/>
                          <a:ea typeface="Times New Roman"/>
                        </a:rPr>
                        <a:t>»  </a:t>
                      </a: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Дискуссионный клуб</a:t>
                      </a:r>
                    </a:p>
                  </a:txBody>
                  <a:tcPr marL="68580" marR="68580" marT="0" marB="0"/>
                </a:tc>
              </a:tr>
              <a:tr h="2045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Протченко Анна Семеновна, учитель математики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effectLst/>
                          <a:latin typeface="Times New Roman"/>
                          <a:ea typeface="Times New Roman"/>
                        </a:rPr>
                        <a:t>Руков</a:t>
                      </a:r>
                      <a:r>
                        <a:rPr lang="ru-RU" sz="1400" b="1" dirty="0" smtClean="0">
                          <a:effectLst/>
                          <a:latin typeface="Times New Roman"/>
                          <a:ea typeface="Times New Roman"/>
                        </a:rPr>
                        <a:t>. НМО ФМБ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Стрекалова Елена Сергеевна, учитель англ. языка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секция НОЛ</a:t>
                      </a: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Терентьев Сергей Сергеевич, учитель информатики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руководитель ПГ по ИКТ</a:t>
                      </a: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Торопова Светлана Павловна, учитель математики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Times New Roman"/>
                        </a:rPr>
                        <a:t>руководитель ТПГ</a:t>
                      </a:r>
                      <a:r>
                        <a:rPr lang="ru-RU" sz="1400" b="1" baseline="0" dirty="0" smtClean="0">
                          <a:effectLst/>
                          <a:latin typeface="Times New Roman"/>
                          <a:ea typeface="Times New Roman"/>
                        </a:rPr>
                        <a:t> город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440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latin typeface="Times New Roman"/>
                          <a:ea typeface="Times New Roman"/>
                        </a:rPr>
                        <a:t>Уляшева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 Лидия Александровна, учитель </a:t>
                      </a:r>
                      <a:r>
                        <a:rPr lang="ru-RU" sz="1400" b="1" dirty="0" err="1" smtClean="0">
                          <a:latin typeface="Times New Roman"/>
                          <a:ea typeface="Times New Roman"/>
                        </a:rPr>
                        <a:t>информ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ПГ </a:t>
                      </a:r>
                      <a:r>
                        <a:rPr lang="ru-RU" sz="1400" b="1" dirty="0" smtClean="0">
                          <a:effectLst/>
                          <a:latin typeface="Times New Roman"/>
                          <a:ea typeface="Times New Roman"/>
                        </a:rPr>
                        <a:t>ИКТ</a:t>
                      </a: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,  руководитель ГМО</a:t>
                      </a:r>
                    </a:p>
                  </a:txBody>
                  <a:tcPr marL="68580" marR="68580" marT="0" marB="0"/>
                </a:tc>
              </a:tr>
              <a:tr h="1771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Фролова Маргарита Борисовна, учитель </a:t>
                      </a:r>
                      <a:r>
                        <a:rPr lang="ru-RU" sz="1400" b="1" dirty="0" err="1">
                          <a:latin typeface="Times New Roman"/>
                          <a:ea typeface="Times New Roman"/>
                        </a:rPr>
                        <a:t>англ.языка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руководитель НМО, ТГ по ВД</a:t>
                      </a:r>
                    </a:p>
                  </a:txBody>
                  <a:tcPr marL="68580" marR="68580" marT="0" marB="0"/>
                </a:tc>
              </a:tr>
              <a:tr h="1382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Фролова Галина Адольфовна, учитель математики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руководитель ПГ ФГОС</a:t>
                      </a:r>
                    </a:p>
                  </a:txBody>
                  <a:tcPr marL="68580" marR="68580" marT="0" marB="0"/>
                </a:tc>
              </a:tr>
              <a:tr h="1714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latin typeface="Times New Roman"/>
                          <a:ea typeface="Times New Roman"/>
                        </a:rPr>
                        <a:t>Хитряк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 Надежда Станиславовна, учитель физики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effectLst/>
                          <a:latin typeface="Times New Roman"/>
                          <a:ea typeface="Times New Roman"/>
                        </a:rPr>
                        <a:t>Руковод</a:t>
                      </a:r>
                      <a:r>
                        <a:rPr lang="ru-RU" sz="1400" b="1" dirty="0" smtClean="0">
                          <a:effectLst/>
                          <a:latin typeface="Times New Roman"/>
                          <a:ea typeface="Times New Roman"/>
                        </a:rPr>
                        <a:t> НОЛ, ТПГ «Путь к успеху»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325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Черкасова Оксана Владимировна, учитель математики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ru-RU" sz="1400" b="1" dirty="0" smtClean="0">
                          <a:effectLst/>
                          <a:latin typeface="Times New Roman"/>
                          <a:ea typeface="Times New Roman"/>
                        </a:rPr>
                        <a:t>ТПГ «Путь к успеху»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657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Чупров Михаил Васильевич, учитель физ-ры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ПГ </a:t>
                      </a:r>
                      <a:r>
                        <a:rPr lang="ru-RU" sz="1400" b="1" dirty="0" smtClean="0">
                          <a:effectLst/>
                          <a:latin typeface="Times New Roman"/>
                          <a:ea typeface="Times New Roman"/>
                        </a:rPr>
                        <a:t>Здоровье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988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Шиханова Надежда Фридриховна, учитель биологии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ПГ Здоровье</a:t>
                      </a:r>
                    </a:p>
                  </a:txBody>
                  <a:tcPr marL="68580" marR="68580" marT="0" marB="0"/>
                </a:tc>
              </a:tr>
              <a:tr h="1696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Щетинин Олег Александрович, организатор ОБЖ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</a:rPr>
                        <a:t>ПГ «ЩИТ УТЛ»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www.themegallery.om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10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Проекты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579296" cy="6072206"/>
          </a:xfrm>
        </p:spPr>
        <p:txBody>
          <a:bodyPr/>
          <a:lstStyle/>
          <a:p>
            <a:pPr indent="381000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Информационный центр</a:t>
            </a:r>
          </a:p>
          <a:p>
            <a:pPr indent="381000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</a:t>
            </a:r>
          </a:p>
          <a:p>
            <a:pPr indent="381000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 лицеистов</a:t>
            </a:r>
          </a:p>
          <a:p>
            <a:pPr indent="381000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ИКТ компетенций  педагогов</a:t>
            </a:r>
          </a:p>
          <a:p>
            <a:pPr indent="381000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профессионального уровня  </a:t>
            </a:r>
          </a:p>
          <a:p>
            <a:pPr indent="38100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педагогов</a:t>
            </a:r>
          </a:p>
          <a:p>
            <a:pPr indent="381000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 лицей</a:t>
            </a:r>
          </a:p>
          <a:p>
            <a:pPr indent="381000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ОФМШ    МИФ      Дискуссионный клуб</a:t>
            </a:r>
          </a:p>
          <a:p>
            <a:pPr indent="381000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ЛТВ</a:t>
            </a:r>
          </a:p>
          <a:p>
            <a:pPr indent="381000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«ЩИТ УТЛ»</a:t>
            </a:r>
          </a:p>
          <a:p>
            <a:pPr indent="381000"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Непрерывность </a:t>
            </a:r>
            <a:r>
              <a:rPr lang="ru-RU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внутрилицейского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обучения 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643050"/>
            <a:ext cx="8246150" cy="5000660"/>
          </a:xfrm>
        </p:spPr>
        <p:txBody>
          <a:bodyPr/>
          <a:lstStyle/>
          <a:p>
            <a:pPr lvl="0"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Лицей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семинары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тренинги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v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моделирование уроков, мероприятий</a:t>
            </a:r>
          </a:p>
          <a:p>
            <a:pPr lvl="0"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Система обучения МОГО, РК, РФ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вебинары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видеоконференции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дистанционные курсы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семинары, тренинги, мероприятия</a:t>
            </a:r>
          </a:p>
          <a:p>
            <a:pPr lvl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/>
          <a:lstStyle/>
          <a:p>
            <a:r>
              <a:rPr lang="ru-RU" dirty="0" err="1" smtClean="0"/>
              <a:t>Вебинары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7098354"/>
              </p:ext>
            </p:extLst>
          </p:nvPr>
        </p:nvGraphicFramePr>
        <p:xfrm>
          <a:off x="642910" y="620688"/>
          <a:ext cx="8321578" cy="63108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775090"/>
                <a:gridCol w="1546488"/>
              </a:tblGrid>
              <a:tr h="633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" b="0" dirty="0" err="1">
                          <a:effectLst/>
                        </a:rPr>
                        <a:t>Вебинары</a:t>
                      </a:r>
                      <a:r>
                        <a:rPr lang="ru-RU" sz="400" b="0" dirty="0">
                          <a:effectLst/>
                        </a:rPr>
                        <a:t>, конференции, семинары</a:t>
                      </a:r>
                      <a:endParaRPr lang="ru-RU" sz="3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656" marR="206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 </a:t>
                      </a:r>
                      <a:endParaRPr lang="ru-RU" sz="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656" marR="20656" marT="0" marB="0"/>
                </a:tc>
              </a:tr>
              <a:tr h="165248">
                <a:tc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Новая 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концепция преподавания истории в школе, воспитание патриотизма и формирование гражданской идентичности обучающихся 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0656" marR="20656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18.092014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0656" marR="20656" marT="0" marB="0"/>
                </a:tc>
              </a:tr>
              <a:tr h="165248">
                <a:tc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Коммуникативные технологии иноязычного образования как средство достижения образовательных результатов ФГОС»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0656" marR="20656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</a:t>
                      </a: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092014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0656" marR="20656" marT="0" marB="0"/>
                </a:tc>
              </a:tr>
              <a:tr h="110165">
                <a:tc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Планирование и контроль на занятиях по физкультуре в соответствии с требованиями ФГОС»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0656" marR="20656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26.092014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0656" marR="20656" marT="0" marB="0"/>
                </a:tc>
              </a:tr>
              <a:tr h="110165">
                <a:tc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проектной деятельности на уроках музыки с использованием УМК Г.Л. Сергеевой»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0656" marR="20656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29.092014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0656" marR="20656" marT="0" marB="0"/>
                </a:tc>
              </a:tr>
              <a:tr h="165248">
                <a:tc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Достижение образовательных результатов нового ФГОС средствами УМК авторов </a:t>
                      </a:r>
                      <a:r>
                        <a:rPr lang="ru-RU" sz="18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Кузовлёва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В.П.»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0656" marR="20656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29.092014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0656" marR="20656" marT="0" marB="0"/>
                </a:tc>
              </a:tr>
              <a:tr h="110165">
                <a:tc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Реализация системно-</a:t>
                      </a:r>
                      <a:r>
                        <a:rPr lang="ru-RU" sz="18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деятельностного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подхода в УМК по литературе издательства «Просвещение»»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0656" marR="20656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29.092014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0656" marR="20656" marT="0" marB="0"/>
                </a:tc>
              </a:tr>
              <a:tr h="165248">
                <a:tc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«Личностные, </a:t>
                      </a:r>
                      <a:r>
                        <a:rPr lang="ru-RU" sz="18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метапредметные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предметные результаты освоения программы УМК «Алгебра 7-9» для 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классов 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углубленным изучением математики»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0656" marR="20656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15.102014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0656" marR="20656" marT="0" marB="0"/>
                </a:tc>
              </a:tr>
              <a:tr h="503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Современный урок русского языка в контексте требований нового ФГОС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0656" marR="20656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10.11.2014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0656" marR="20656" marT="0" marB="0" anchor="ctr"/>
                </a:tc>
              </a:tr>
              <a:tr h="1266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Информатика в свете требований федерального государственного образовательного стандарта 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0656" marR="20656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13.11.2014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0656" marR="20656" marT="0" marB="0" anchor="ctr"/>
                </a:tc>
              </a:tr>
              <a:tr h="633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 </a:t>
                      </a:r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метапредметных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результатов в основной школе»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0656" marR="20656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09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18.03 2015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0656" marR="20656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200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4407"/>
            <a:ext cx="8229600" cy="871639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Мероприятия </a:t>
            </a:r>
            <a:endParaRPr lang="ru-RU" dirty="0">
              <a:solidFill>
                <a:srgbClr val="0070C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4881216"/>
              </p:ext>
            </p:extLst>
          </p:nvPr>
        </p:nvGraphicFramePr>
        <p:xfrm>
          <a:off x="755576" y="908720"/>
          <a:ext cx="8229600" cy="5990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52728"/>
                <a:gridCol w="1676872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ru-RU" sz="20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Видеоконференция.  Информационно-коммуникационные технологии в процессе преподавания иностранных языков</a:t>
                      </a:r>
                      <a:endParaRPr lang="ru-RU" sz="2000" b="0" kern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0656" marR="20656" marT="0" marB="0"/>
                </a:tc>
                <a:tc>
                  <a:txBody>
                    <a:bodyPr/>
                    <a:lstStyle/>
                    <a:p>
                      <a:pPr marL="20955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18.11.2014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0656" marR="20656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Видеоконференция. </a:t>
                      </a:r>
                      <a:r>
                        <a:rPr lang="ru-RU" sz="2000" b="1" kern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 УУД </a:t>
                      </a:r>
                      <a:r>
                        <a:rPr lang="ru-RU" sz="2000" b="1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различными средствами. Опыт оценивания </a:t>
                      </a:r>
                      <a:r>
                        <a:rPr lang="ru-RU" sz="2000" b="1" kern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сформированности</a:t>
                      </a:r>
                      <a:r>
                        <a:rPr lang="ru-RU" sz="2000" b="1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УУД.</a:t>
                      </a:r>
                      <a:endParaRPr lang="ru-RU" sz="2000" b="1" kern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0656" marR="20656" marT="0" marB="0"/>
                </a:tc>
                <a:tc>
                  <a:txBody>
                    <a:bodyPr/>
                    <a:lstStyle/>
                    <a:p>
                      <a:pPr marL="20955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10.12.2014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0656" marR="20656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Видеоконференция «Патриотическое воспитание учащихся</a:t>
                      </a:r>
                      <a:endParaRPr lang="ru-RU" sz="2000" b="1" kern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0656" marR="20656" marT="0" marB="0"/>
                </a:tc>
                <a:tc>
                  <a:txBody>
                    <a:bodyPr/>
                    <a:lstStyle/>
                    <a:p>
                      <a:pPr marL="2095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февраль 2015</a:t>
                      </a:r>
                      <a:endParaRPr lang="ru-RU" sz="2000" b="1" dirty="0" smtClean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0656" marR="20656" marT="0" marB="0"/>
                </a:tc>
              </a:tr>
              <a:tr h="370840">
                <a:tc>
                  <a:txBody>
                    <a:bodyPr/>
                    <a:lstStyle/>
                    <a:p>
                      <a:pPr marL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Семинар «Дистанционное обучение. Первые шаги»                                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0656" marR="20656" marT="0" marB="0"/>
                </a:tc>
                <a:tc>
                  <a:txBody>
                    <a:bodyPr/>
                    <a:lstStyle/>
                    <a:p>
                      <a:pPr marL="20955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ноябрь 2014 г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0656" marR="20656" marT="0" marB="0"/>
                </a:tc>
              </a:tr>
              <a:tr h="370840">
                <a:tc>
                  <a:txBody>
                    <a:bodyPr/>
                    <a:lstStyle/>
                    <a:p>
                      <a:pPr marL="9017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10710" algn="l"/>
                          <a:tab pos="4860925" algn="l"/>
                        </a:tabLs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Тренинг «Создание курсов дистанционного обучения»                          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0656" marR="20656" marT="0" marB="0"/>
                </a:tc>
                <a:tc>
                  <a:txBody>
                    <a:bodyPr/>
                    <a:lstStyle/>
                    <a:p>
                      <a:pPr marL="20955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ноябрь  2014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0656" marR="20656" marT="0" marB="0"/>
                </a:tc>
              </a:tr>
              <a:tr h="370840">
                <a:tc>
                  <a:txBody>
                    <a:bodyPr/>
                    <a:lstStyle/>
                    <a:p>
                      <a:pPr marL="9017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10710" algn="l"/>
                          <a:tab pos="4860925" algn="l"/>
                          <a:tab pos="4951095" algn="l"/>
                        </a:tabLs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Семинар «Инновационные технологии в воспитательном процессе»    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0656" marR="20656" marT="0" marB="0"/>
                </a:tc>
                <a:tc>
                  <a:txBody>
                    <a:bodyPr/>
                    <a:lstStyle/>
                    <a:p>
                      <a:pPr marL="20955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декабрь 2014 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0656" marR="20656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Моделирование урока нового знания </a:t>
                      </a:r>
                      <a:endParaRPr lang="ru-RU" sz="2000" b="1" dirty="0" smtClean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0656" marR="20656" marT="0" marB="0"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февраль 2015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656" marR="20656" marT="0" marB="0"/>
                </a:tc>
              </a:tr>
              <a:tr h="370840">
                <a:tc>
                  <a:txBody>
                    <a:bodyPr/>
                    <a:lstStyle/>
                    <a:p>
                      <a:pPr marL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Семинар «Создание единого образовательного пространства»              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0656" marR="20656" marT="0" marB="0"/>
                </a:tc>
                <a:tc>
                  <a:txBody>
                    <a:bodyPr/>
                    <a:lstStyle/>
                    <a:p>
                      <a:pPr marL="20955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март 2015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0656" marR="20656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80340" algn="l"/>
                        </a:tabLst>
                      </a:pPr>
                      <a:r>
                        <a:rPr lang="ru-RU" sz="1800" b="1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Педсовет </a:t>
                      </a: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«Духовно-нравственное воспитание школьников как средство реализации основных направлений ФГОС»</a:t>
                      </a:r>
                      <a:endParaRPr lang="ru-RU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0955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ноябрь 2014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21590" algn="just">
                        <a:spcAft>
                          <a:spcPts val="0"/>
                        </a:spcAft>
                        <a:tabLst>
                          <a:tab pos="180340" algn="l"/>
                          <a:tab pos="810260" algn="l"/>
                          <a:tab pos="900430" algn="l"/>
                          <a:tab pos="4951095" algn="l"/>
                        </a:tabLst>
                      </a:pPr>
                      <a:r>
                        <a:rPr lang="ru-RU" sz="1800" b="1" i="1">
                          <a:effectLst/>
                          <a:latin typeface="Times New Roman"/>
                          <a:ea typeface="Times New Roman"/>
                        </a:rPr>
                        <a:t>Педсовет </a:t>
                      </a:r>
                      <a:r>
                        <a:rPr lang="ru-RU" sz="1800" b="1" kern="1800">
                          <a:effectLst/>
                          <a:latin typeface="Times New Roman"/>
                          <a:ea typeface="Times New Roman"/>
                        </a:rPr>
                        <a:t>«Современный урок как основа введения ФГОС»                                  </a:t>
                      </a:r>
                      <a:endParaRPr lang="ru-RU" sz="1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0955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февраль 2015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21590">
                        <a:spcAft>
                          <a:spcPts val="0"/>
                        </a:spcAft>
                        <a:tabLst>
                          <a:tab pos="4410710" algn="l"/>
                        </a:tabLst>
                      </a:pPr>
                      <a:r>
                        <a:rPr lang="ru-RU" sz="1800" b="1">
                          <a:effectLst/>
                          <a:latin typeface="Times New Roman"/>
                          <a:ea typeface="Times New Roman"/>
                        </a:rPr>
                        <a:t>Педагогическая мастерская  «Всё в твоих руках»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0955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март 2015г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077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Мероприятия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3497349"/>
              </p:ext>
            </p:extLst>
          </p:nvPr>
        </p:nvGraphicFramePr>
        <p:xfrm>
          <a:off x="714348" y="1071546"/>
          <a:ext cx="8215341" cy="5568653"/>
        </p:xfrm>
        <a:graphic>
          <a:graphicData uri="http://schemas.openxmlformats.org/drawingml/2006/table">
            <a:tbl>
              <a:tblPr/>
              <a:tblGrid>
                <a:gridCol w="2857520"/>
                <a:gridCol w="785818"/>
                <a:gridCol w="928694"/>
                <a:gridCol w="857258"/>
                <a:gridCol w="928694"/>
                <a:gridCol w="961138"/>
                <a:gridCol w="896219"/>
              </a:tblGrid>
              <a:tr h="428627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2012 - 2013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8890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2013 - 2014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8890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2014 </a:t>
                      </a:r>
                      <a:r>
                        <a:rPr lang="ru-RU" sz="2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</a:t>
                      </a:r>
                      <a:r>
                        <a:rPr lang="ru-RU" sz="2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2015</a:t>
                      </a:r>
                      <a:endParaRPr lang="ru-RU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7305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ОУ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</a:t>
                      </a:r>
                      <a:endParaRPr lang="ru-RU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</a:t>
                      </a:r>
                      <a:endParaRPr lang="ru-RU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</a:t>
                      </a:r>
                      <a:endParaRPr lang="ru-RU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5250" algn="l"/>
                        </a:tabLst>
                      </a:pPr>
                      <a:r>
                        <a:rPr lang="ru-RU" sz="2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</a:t>
                      </a:r>
                      <a:endParaRPr lang="ru-RU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</a:t>
                      </a:r>
                      <a:endParaRPr lang="ru-RU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5250" algn="l"/>
                        </a:tabLst>
                      </a:pPr>
                      <a:r>
                        <a:rPr lang="ru-RU" sz="2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</a:t>
                      </a:r>
                      <a:endParaRPr lang="ru-RU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951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вебинары</a:t>
                      </a:r>
                      <a:endParaRPr lang="ru-RU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</a:t>
                      </a:r>
                      <a:endParaRPr lang="ru-RU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0" indent="-952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</a:t>
                      </a:r>
                      <a:endParaRPr lang="ru-RU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29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0" indent="-952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семинары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3215">
                <a:tc>
                  <a:txBody>
                    <a:bodyPr/>
                    <a:lstStyle/>
                    <a:p>
                      <a:pPr marL="8890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видеоконференции«Гимназического </a:t>
                      </a:r>
                      <a:r>
                        <a:rPr lang="ru-RU" sz="2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союза России»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857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857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383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ru-RU" sz="2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Тренинги,</a:t>
                      </a:r>
                    </a:p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ru-RU" sz="2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практикумы</a:t>
                      </a:r>
                      <a:endParaRPr lang="ru-RU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  <a:endParaRPr lang="ru-RU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881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консультации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725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725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881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ru-RU" sz="2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Круглые столы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725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725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8750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Секция педагогов в рамках </a:t>
                      </a:r>
                      <a:r>
                        <a:rPr lang="ru-RU" sz="24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Интеграции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  <a:endParaRPr lang="ru-RU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РК</a:t>
                      </a:r>
                    </a:p>
                    <a:p>
                      <a:pPr marL="8890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</a:t>
                      </a:r>
                      <a:endParaRPr lang="ru-RU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  <a:endParaRPr lang="ru-RU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РК</a:t>
                      </a: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ru-RU" sz="2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</a:t>
                      </a:r>
                      <a:endParaRPr lang="ru-RU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РК</a:t>
                      </a: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21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48713" y="3212976"/>
            <a:ext cx="778674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Методическая работа в школе –  это основанная на науке и прогрессивном педагогическом и управленческом опыте целостная система взаимосвязанных мер, нацеленная на обеспечение профессионального роста учителя, развитие его творческого потенциала, и, в конечном итоге, на повышение качества и эффективности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воспитательного процесса…» </a:t>
            </a:r>
          </a:p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М. Поташник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48713" y="1484784"/>
            <a:ext cx="77867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деле обучения и воспитания, во всем школьном деле ничего нельзя улучшить, минуя голову учителя                                                               </a:t>
            </a: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К.Д. Ушинский</a:t>
            </a:r>
          </a:p>
          <a:p>
            <a:pPr algn="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Заголовок 4"/>
          <p:cNvSpPr>
            <a:spLocks noGrp="1"/>
          </p:cNvSpPr>
          <p:nvPr>
            <p:ph type="title"/>
          </p:nvPr>
        </p:nvSpPr>
        <p:spPr>
          <a:xfrm>
            <a:off x="914400" y="76200"/>
            <a:ext cx="6934200" cy="914400"/>
          </a:xfrm>
        </p:spPr>
        <p:txBody>
          <a:bodyPr/>
          <a:lstStyle/>
          <a:p>
            <a:endParaRPr lang="ru-RU" sz="4000" b="1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4406" y="0"/>
            <a:ext cx="2082098" cy="1865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571504"/>
          </a:xfrm>
        </p:spPr>
        <p:txBody>
          <a:bodyPr/>
          <a:lstStyle/>
          <a:p>
            <a:pPr lvl="0"/>
            <a:r>
              <a:rPr lang="ru-RU" sz="3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Открытость и демонстрация опыта.</a:t>
            </a:r>
            <a:r>
              <a:rPr lang="ru-RU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686800" cy="6143668"/>
          </a:xfrm>
        </p:spPr>
        <p:txBody>
          <a:bodyPr/>
          <a:lstStyle/>
          <a:p>
            <a:pPr lvl="1"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 этап – внутригрупповой (НМО, ТПГ)</a:t>
            </a:r>
          </a:p>
          <a:p>
            <a:pPr lvl="1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(открытые уроки, мероприятия, выступления по теме самообразования, эффективный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педопыт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)</a:t>
            </a:r>
          </a:p>
          <a:p>
            <a:pPr lvl="1"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 этап – лицейский</a:t>
            </a:r>
          </a:p>
          <a:p>
            <a:pPr lvl="1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Декада Методической работы (Фестиваль открытых уроков и мероприятий, Педагогические чтения, ярмарка проектов, мастер-классы)</a:t>
            </a:r>
          </a:p>
          <a:p>
            <a:pPr lvl="1"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 этап – внешний уровень </a:t>
            </a:r>
          </a:p>
          <a:p>
            <a:pPr lvl="1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муниципальный, республиканский, российский</a:t>
            </a:r>
          </a:p>
          <a:p>
            <a:pPr lvl="1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(в рамках гимназического союза – видеоконференции,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вебинары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357166"/>
          <a:ext cx="8715436" cy="62946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8"/>
                <a:gridCol w="285752"/>
                <a:gridCol w="4000528"/>
                <a:gridCol w="214314"/>
                <a:gridCol w="1000132"/>
                <a:gridCol w="428628"/>
                <a:gridCol w="1643074"/>
              </a:tblGrid>
              <a:tr h="37084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Мероприятия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Сроки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Ответственные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0664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Организация работы </a:t>
                      </a: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с педагогами города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Учителя математики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Практический семинар «Анализ ошибок выпускников 2014г в ЕГЭ по математике»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сентябрь 2014г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Торопова С.П., учитель математики 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Учителя информатики</a:t>
                      </a:r>
                      <a:endParaRPr lang="ru-RU" sz="1100" b="1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Практический семинар «Анализ ошибок выпускников 2014г в ЕГЭ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 информатике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»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сентябрь 2014г</a:t>
                      </a:r>
                      <a:endParaRPr lang="ru-RU" sz="1100" b="1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учителя 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информатики 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R="19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Учителя истории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Практический семинар «Анализ ошибок выпускников 2014г в ЕГЭ по истории»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сентябрь 2014г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Алмазова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С.Н.,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Вяткина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Н.В.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Учителя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математики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Постоянно  действующий семинар «Практикум по вопросам подготовки учащихся к ЕГЭ»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ежемесячно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Торопова С.П., учитель математики УТЛ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Учителя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информатики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Постоянно  действующий семинар «Методическая поддержка по проблемам подготовки учащихся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ГИА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»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ежемесячно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Уляшева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Л.А. учитель информатики УТЛ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Учителя математики</a:t>
                      </a:r>
                      <a:endParaRPr lang="ru-RU" sz="1100" b="1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Семинар "Подготовка к олимпиадам и руководство исследовательской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работой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 математике"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октябрь 2014г</a:t>
                      </a:r>
                      <a:endParaRPr lang="ru-RU" sz="1100" b="1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Кафедра УГТУ </a:t>
                      </a:r>
                      <a:r>
                        <a:rPr lang="ru-RU" sz="1200" b="1" dirty="0" err="1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Протченко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А.С..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Учителя математики</a:t>
                      </a:r>
                      <a:endParaRPr lang="ru-RU" sz="1100" b="1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Семинар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 решению задач по геометрии по материалам ОГЭ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ноябрь 2014г</a:t>
                      </a:r>
                      <a:endParaRPr lang="ru-RU" sz="1100" b="1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Торопова С.П. Черкасова О.В.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R="19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Учителя истории, 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Семинар «Новые информационные ресурсы в преподавании истории и обществознания»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ноябрь 2014г</a:t>
                      </a:r>
                      <a:endParaRPr lang="ru-RU" sz="1100" b="1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Алмазова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С.Н.,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Вяткина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Н.В.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R="19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Учителя истории, 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Круглый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стол</a:t>
                      </a:r>
                      <a:r>
                        <a:rPr lang="ru-RU" sz="1100" b="1" baseline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«Рациональность использование современных информационных ресурсов»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ноябрь 2014г</a:t>
                      </a:r>
                      <a:endParaRPr lang="ru-RU" sz="1100" b="1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Алмазова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С.Н.,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Вяткина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Н.В.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Учителя информатики</a:t>
                      </a:r>
                      <a:endParaRPr lang="ru-RU" sz="1100" b="1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Практический семинар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«Работа с одарёнными детьми»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«Решение олимпиадных задач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»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ноябрь 2014г</a:t>
                      </a:r>
                      <a:endParaRPr lang="ru-RU" sz="1100" b="1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indent="857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Уляшева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Л.А., учитель информатики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17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Учителя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математики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Семинар по решению задач по алгебре по материалам ОГЭ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январь 2015г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Торопова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С.П.Черкасова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ОВ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Учителя информатики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Семинар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«Проектная и исследовательская деятельность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в преподавании информатики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январь 2015г</a:t>
                      </a:r>
                      <a:endParaRPr lang="ru-RU" sz="1100" b="1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Носкова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О.М., 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Уляшева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Л.А.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Учителя английского яз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Использование  ИКТ технологий в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преподавании английского языка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январь 2015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НМО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учителей англ.языка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20" y="214290"/>
          <a:ext cx="8858281" cy="67714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1742"/>
                <a:gridCol w="4696174"/>
                <a:gridCol w="1143008"/>
                <a:gridCol w="1857357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Учителя математики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Семинар "Графический способ решения задач с параметром"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февраль 2015г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Торопова С.П.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23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Учителя информатики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Тренинг «Избранные задачи  ГИА»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февраль 2015г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946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latin typeface="Times New Roman"/>
                          <a:ea typeface="Times New Roman"/>
                          <a:cs typeface="Times New Roman"/>
                        </a:rPr>
                        <a:t>Носкова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 О.М., </a:t>
                      </a: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учитель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88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Calibri"/>
                          <a:cs typeface="Times New Roman"/>
                        </a:rPr>
                        <a:t>физики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Семинар «Новые подходы </a:t>
                      </a:r>
                      <a:r>
                        <a:rPr lang="ru-RU" sz="1200" b="1" dirty="0" smtClean="0">
                          <a:latin typeface="Times New Roman"/>
                          <a:ea typeface="Calibri"/>
                          <a:cs typeface="Times New Roman"/>
                        </a:rPr>
                        <a:t>в преподавании </a:t>
                      </a:r>
                      <a:r>
                        <a:rPr lang="ru-RU" sz="1200" b="1" dirty="0" err="1" smtClean="0">
                          <a:latin typeface="Times New Roman"/>
                          <a:ea typeface="Calibri"/>
                          <a:cs typeface="Times New Roman"/>
                        </a:rPr>
                        <a:t>=физики</a:t>
                      </a:r>
                      <a:r>
                        <a:rPr lang="ru-RU" sz="1200" b="1" dirty="0" smtClean="0">
                          <a:latin typeface="Times New Roman"/>
                          <a:ea typeface="Calibri"/>
                          <a:cs typeface="Times New Roman"/>
                        </a:rPr>
                        <a:t>»  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март 2015г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latin typeface="Times New Roman"/>
                          <a:ea typeface="Calibri"/>
                          <a:cs typeface="Times New Roman"/>
                        </a:rPr>
                        <a:t>Хитряк</a:t>
                      </a: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b="1" dirty="0" err="1">
                          <a:latin typeface="Times New Roman"/>
                          <a:ea typeface="Calibri"/>
                          <a:cs typeface="Times New Roman"/>
                        </a:rPr>
                        <a:t>Н.С</a:t>
                      </a:r>
                      <a:r>
                        <a:rPr lang="ru-RU" sz="1200" b="1" dirty="0" err="1" smtClean="0">
                          <a:latin typeface="Times New Roman"/>
                          <a:ea typeface="Calibri"/>
                          <a:cs typeface="Times New Roman"/>
                        </a:rPr>
                        <a:t>.,Вишератин</a:t>
                      </a:r>
                      <a:r>
                        <a:rPr lang="ru-RU" sz="1200" b="1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88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Семинар  «Использование ЭО  ресурсов в преподавании математики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апрель 2014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Протченко</a:t>
                      </a: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А.С.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Учителя информатики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Круглый стол «Мотивация или жизненная необходимость?»  Роль информатики в современной жизни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апрель 2015г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latin typeface="Times New Roman"/>
                          <a:ea typeface="Times New Roman"/>
                          <a:cs typeface="Times New Roman"/>
                        </a:rPr>
                        <a:t>Уляшева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 Л.А. учитель информатики 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Учителя математики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Консультирование педагогов города  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в течение года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Торопова С.П., учитель математики 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Учителя информатики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Консультирование педагогов города 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в течение года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latin typeface="Times New Roman"/>
                          <a:ea typeface="Calibri"/>
                          <a:cs typeface="Times New Roman"/>
                        </a:rPr>
                        <a:t>Уляшева</a:t>
                      </a: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 Л.А., учитель информатики УТЛ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Учителя </a:t>
                      </a:r>
                      <a:r>
                        <a:rPr lang="ru-RU" sz="1200" b="1" dirty="0" err="1" smtClean="0">
                          <a:latin typeface="Times New Roman"/>
                          <a:ea typeface="Calibri"/>
                          <a:cs typeface="Times New Roman"/>
                        </a:rPr>
                        <a:t>физики.матем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Организация курсов, семинаров  в рамках корпоративного обучения 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в течение года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директор МОУ «УТЛ» Румянцева С.П.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indent="285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Учителя математики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Руководство ГМО математиков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в течение года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Торопова С.П., УТЛ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indent="285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Учителя информатики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Руководство ГМО учителей информатики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в течение года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latin typeface="Times New Roman"/>
                          <a:ea typeface="Calibri"/>
                          <a:cs typeface="Times New Roman"/>
                        </a:rPr>
                        <a:t>Уляшева</a:t>
                      </a: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 Л.А.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3636">
                <a:tc>
                  <a:txBody>
                    <a:bodyPr/>
                    <a:lstStyle/>
                    <a:p>
                      <a:pPr indent="285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Учителя ИЗО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Руководство ГМО учителей черчения, ИЗО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в течение года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Белозерская С.А.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33826">
                <a:tc>
                  <a:txBody>
                    <a:bodyPr/>
                    <a:lstStyle/>
                    <a:p>
                      <a:pPr indent="285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ОРГАНИЗАЦИОННЫЕ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МЕРОПРИЯТИЯ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9266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Проведение ГМО учителей математики, физики, информатики  на базе УТЛ</a:t>
                      </a:r>
                      <a:endParaRPr lang="ru-RU" sz="1200" b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в течение года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Calibri"/>
                          <a:cs typeface="Times New Roman"/>
                        </a:rPr>
                        <a:t>ИМЦ</a:t>
                      </a: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200" b="1" dirty="0" err="1">
                          <a:latin typeface="Times New Roman"/>
                          <a:ea typeface="Calibri"/>
                          <a:cs typeface="Times New Roman"/>
                        </a:rPr>
                        <a:t>Выучейская</a:t>
                      </a: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 О.Ф.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727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Проведение </a:t>
                      </a:r>
                      <a:r>
                        <a:rPr lang="ru-RU" sz="12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вебинаров</a:t>
                      </a: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актуальным проблемам образования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 течение года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Макаренко А.П., </a:t>
                      </a: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ИМЦ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Проведение Всероссийских видеоконференций по проблемам современного образования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в течение года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Бордюг </a:t>
                      </a:r>
                      <a:r>
                        <a:rPr lang="ru-RU" sz="1200" b="1" dirty="0" smtClean="0">
                          <a:latin typeface="Times New Roman"/>
                          <a:ea typeface="Calibri"/>
                          <a:cs typeface="Times New Roman"/>
                        </a:rPr>
                        <a:t>ЕФ Короткова НЮ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719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Использование информационно- справочных </a:t>
                      </a:r>
                      <a:r>
                        <a:rPr lang="ru-RU" sz="1200" b="1" dirty="0" smtClean="0">
                          <a:latin typeface="Times New Roman"/>
                          <a:ea typeface="Calibri"/>
                          <a:cs typeface="Times New Roman"/>
                        </a:rPr>
                        <a:t>ресурсов, ориентированных </a:t>
                      </a: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на информатизацию УВП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в течение года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333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Макаренко А. П., 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4858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Участие в республиканских семинарах и конференциях по вопросам информатизации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в течение года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Макаренко А.П.,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Издание и распространение методических рекомендаций по основным направлениям инновационной деятельности в области информатизации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в течение года</a:t>
                      </a:r>
                      <a:endParaRPr lang="ru-RU" sz="105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Макаренко А.П., </a:t>
                      </a:r>
                      <a:endParaRPr lang="ru-RU" sz="105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Организация работы секции педагогов «Современному миру – современный урок»    в рамках межрегионального конкурса исследовательских работ «Интеграция»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декабрь 2014г</a:t>
                      </a:r>
                      <a:endParaRPr lang="ru-RU" sz="105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Бордюг Е.Ф., Макаренко А.П., </a:t>
                      </a:r>
                      <a:endParaRPr lang="ru-RU" sz="105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Педагоги</a:t>
            </a:r>
            <a:endParaRPr lang="ru-RU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3257301"/>
              </p:ext>
            </p:extLst>
          </p:nvPr>
        </p:nvGraphicFramePr>
        <p:xfrm>
          <a:off x="899592" y="1772816"/>
          <a:ext cx="8072461" cy="29443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6587"/>
                <a:gridCol w="1962568"/>
                <a:gridCol w="1903576"/>
                <a:gridCol w="1739730"/>
              </a:tblGrid>
              <a:tr h="370840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2012 - 2013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2013 - 2014</a:t>
                      </a: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2014-2015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ru-RU" sz="2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конкурсы</a:t>
                      </a:r>
                      <a:endParaRPr lang="ru-RU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15\13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20\15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22\17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публикации</a:t>
                      </a:r>
                      <a:endParaRPr lang="ru-RU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ru-RU" sz="2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диссеминация опыта</a:t>
                      </a:r>
                      <a:endParaRPr lang="ru-RU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</a:t>
                      </a:r>
                    </a:p>
                    <a:p>
                      <a:pPr algn="ctr"/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86808" cy="857232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Результаты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764704"/>
            <a:ext cx="8358214" cy="6093296"/>
          </a:xfrm>
        </p:spPr>
        <p:txBody>
          <a:bodyPr/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Курсы повышения квалификации 100%  педагогов </a:t>
            </a:r>
          </a:p>
          <a:p>
            <a:pPr lvl="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Владение педагогами лицея технологиями ИКТ  100%</a:t>
            </a:r>
          </a:p>
          <a:p>
            <a:pPr lvl="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Итоговая диагностика показала 87%  готовности педагогов к введению ФГОС</a:t>
            </a:r>
          </a:p>
          <a:p>
            <a:pPr lvl="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Создание личного проекта или обобщение опыта 23 из 30 педагогов</a:t>
            </a:r>
          </a:p>
          <a:p>
            <a:pPr lvl="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Стали победителями и призёрами педагогических конкурсов с 2012 по 2015 г 25 из 30 педагогов</a:t>
            </a:r>
          </a:p>
          <a:p>
            <a:pPr lvl="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Педагоги  имеют квалификационную категорию: из 30  высшую - 21, первую – 8,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б\к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– 1 молодой педагог</a:t>
            </a:r>
          </a:p>
          <a:p>
            <a:pPr lvl="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Ведут активную методическую работу 80% педагогов</a:t>
            </a:r>
          </a:p>
          <a:p>
            <a:pPr lvl="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Участники проекта «Учитель цифрового века» -100%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Лицей – в 500 лучших школ России по итогам 2014-15г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1м в рейтинге ОУ по результатам олимпиад – 3года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Призовые места в интеллектуальных марафонах  4 года</a:t>
            </a: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673224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Момент истины</a:t>
            </a:r>
            <a:b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2015-2016 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114932" cy="4525963"/>
          </a:xfrm>
        </p:spPr>
        <p:txBody>
          <a:bodyPr/>
          <a:lstStyle/>
          <a:p>
            <a:endParaRPr lang="ru-RU" sz="3200" b="1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Межпредметная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группа (контроль УУД)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Рабочая группа по реализации ФГОС в 5 классах 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43504" y="1600200"/>
            <a:ext cx="3543296" cy="4525963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45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ПРОБЛЕМЫ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285860"/>
            <a:ext cx="7758138" cy="4840303"/>
          </a:xfrm>
        </p:spPr>
        <p:txBody>
          <a:bodyPr/>
          <a:lstStyle/>
          <a:p>
            <a:pPr>
              <a:buNone/>
            </a:pPr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 ХВАТАЕТ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ВРЕМЕНИ!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ОПЫТА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ДИДАКТИЧЕСКИХ, МЕТДИЧЕСКИХ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МАТЕРИАЛОВ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ФИНАНСИРОВАНИЯ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4000" dirty="0" smtClean="0"/>
              <a:t>    Учитель живёт до тех пор, пока он учится, как только он перестаёт учиться, в нём умирает учитель.</a:t>
            </a:r>
          </a:p>
          <a:p>
            <a:pPr>
              <a:buNone/>
            </a:pPr>
            <a:r>
              <a:rPr lang="ru-RU" sz="4000" dirty="0" smtClean="0"/>
              <a:t>                                         </a:t>
            </a:r>
          </a:p>
          <a:p>
            <a:pPr algn="r">
              <a:buNone/>
            </a:pPr>
            <a:r>
              <a:rPr lang="ru-RU" sz="4000" dirty="0" smtClean="0"/>
              <a:t>К.Д. Ушинский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 rot="451480">
            <a:off x="1289569" y="2901775"/>
            <a:ext cx="743187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RightUp"/>
              <a:lightRig rig="threePt" dir="t"/>
            </a:scene3d>
          </a:bodyPr>
          <a:lstStyle/>
          <a:p>
            <a:pPr algn="ctr"/>
            <a:r>
              <a:rPr lang="ru-RU" sz="5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Спасибо за внимание!</a:t>
            </a:r>
            <a:endParaRPr lang="ru-RU" sz="5400" b="0" i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142876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208912" cy="850106"/>
          </a:xfrm>
        </p:spPr>
        <p:txBody>
          <a:bodyPr/>
          <a:lstStyle/>
          <a:p>
            <a:r>
              <a:rPr lang="ru-RU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готовности ОУ к введению ФГОС ООО</a:t>
            </a:r>
            <a:endParaRPr lang="ru-RU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785794"/>
            <a:ext cx="8286808" cy="5595534"/>
          </a:xfrm>
        </p:spPr>
        <p:txBody>
          <a:bodyPr/>
          <a:lstStyle/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Наличие высококвалифицированного коллектива. </a:t>
            </a:r>
          </a:p>
          <a:p>
            <a:pPr algn="ctr">
              <a:buNone/>
            </a:pP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Проблемы</a:t>
            </a:r>
          </a:p>
          <a:p>
            <a:pPr>
              <a:buNone/>
            </a:pPr>
            <a:r>
              <a:rPr lang="ru-RU" dirty="0" smtClean="0"/>
              <a:t>1.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ярко выраженной мотивации к изменениям  у части педагогов</a:t>
            </a:r>
          </a:p>
          <a:p>
            <a:pPr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отсутствие знаний по вопросу введению ФГОС,  опыта  такого вида инновационной деятельности и невозможность опоры на опыт педагогов начальной школы </a:t>
            </a:r>
          </a:p>
          <a:p>
            <a:pPr>
              <a:buNone/>
            </a:pP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Направления деятельности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428736"/>
            <a:ext cx="8215370" cy="5429264"/>
          </a:xfrm>
        </p:spPr>
        <p:txBody>
          <a:bodyPr/>
          <a:lstStyle/>
          <a:p>
            <a:pPr lvl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мотивации педагогов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квалификации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технологизация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деятельности (оказание помощи при реализации полученных знаний на практике)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и обобщение педагогического опыта в решении проблем внедрения ФГОС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30" y="357166"/>
            <a:ext cx="2786050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37117"/>
          </a:xfrm>
        </p:spPr>
        <p:txBody>
          <a:bodyPr/>
          <a:lstStyle/>
          <a:p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Направления деятельности МС </a:t>
            </a:r>
            <a:endParaRPr lang="en-US" alt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5603" name="AutoShape 3"/>
          <p:cNvSpPr>
            <a:spLocks noChangeArrowheads="1"/>
          </p:cNvSpPr>
          <p:nvPr/>
        </p:nvSpPr>
        <p:spPr bwMode="invGray">
          <a:xfrm rot="39573186">
            <a:off x="4602956" y="2407444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chemeClr val="bg2">
                  <a:gamma/>
                  <a:shade val="89020"/>
                  <a:invGamma/>
                  <a:alpha val="0"/>
                </a:schemeClr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5604" name="AutoShape 4"/>
          <p:cNvSpPr>
            <a:spLocks noChangeArrowheads="1"/>
          </p:cNvSpPr>
          <p:nvPr/>
        </p:nvSpPr>
        <p:spPr bwMode="invGray">
          <a:xfrm rot="3465783">
            <a:off x="4602957" y="4571206"/>
            <a:ext cx="792162" cy="288925"/>
          </a:xfrm>
          <a:prstGeom prst="rightArrow">
            <a:avLst>
              <a:gd name="adj1" fmla="val 35167"/>
              <a:gd name="adj2" fmla="val 111028"/>
            </a:avLst>
          </a:prstGeom>
          <a:gradFill rotWithShape="1">
            <a:gsLst>
              <a:gs pos="0">
                <a:schemeClr val="bg2">
                  <a:gamma/>
                  <a:shade val="89020"/>
                  <a:invGamma/>
                  <a:alpha val="0"/>
                </a:schemeClr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5605" name="AutoShape 5"/>
          <p:cNvSpPr>
            <a:spLocks noChangeArrowheads="1"/>
          </p:cNvSpPr>
          <p:nvPr/>
        </p:nvSpPr>
        <p:spPr bwMode="invGray">
          <a:xfrm rot="35969022">
            <a:off x="3361531" y="2461419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chemeClr val="bg2">
                  <a:gamma/>
                  <a:shade val="89020"/>
                  <a:invGamma/>
                  <a:alpha val="0"/>
                </a:schemeClr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5606" name="AutoShape 6"/>
          <p:cNvSpPr>
            <a:spLocks noChangeArrowheads="1"/>
          </p:cNvSpPr>
          <p:nvPr/>
        </p:nvSpPr>
        <p:spPr bwMode="invGray">
          <a:xfrm rot="7535209">
            <a:off x="3345656" y="4537869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chemeClr val="bg2">
                  <a:gamma/>
                  <a:shade val="89020"/>
                  <a:invGamma/>
                  <a:alpha val="0"/>
                </a:schemeClr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5607" name="AutoShape 7"/>
          <p:cNvSpPr>
            <a:spLocks noChangeArrowheads="1"/>
          </p:cNvSpPr>
          <p:nvPr/>
        </p:nvSpPr>
        <p:spPr bwMode="invGray">
          <a:xfrm>
            <a:off x="5192713" y="3535363"/>
            <a:ext cx="792162" cy="288925"/>
          </a:xfrm>
          <a:prstGeom prst="rightArrow">
            <a:avLst>
              <a:gd name="adj1" fmla="val 35167"/>
              <a:gd name="adj2" fmla="val 111028"/>
            </a:avLst>
          </a:prstGeom>
          <a:gradFill rotWithShape="1">
            <a:gsLst>
              <a:gs pos="0">
                <a:schemeClr val="bg2">
                  <a:gamma/>
                  <a:shade val="89020"/>
                  <a:invGamma/>
                  <a:alpha val="0"/>
                </a:schemeClr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5608" name="AutoShape 8"/>
          <p:cNvSpPr>
            <a:spLocks noChangeArrowheads="1"/>
          </p:cNvSpPr>
          <p:nvPr/>
        </p:nvSpPr>
        <p:spPr bwMode="invGray">
          <a:xfrm rot="-10800000">
            <a:off x="2794000" y="3529013"/>
            <a:ext cx="863600" cy="288925"/>
          </a:xfrm>
          <a:prstGeom prst="rightArrow">
            <a:avLst>
              <a:gd name="adj1" fmla="val 35167"/>
              <a:gd name="adj2" fmla="val 121041"/>
            </a:avLst>
          </a:prstGeom>
          <a:gradFill rotWithShape="1">
            <a:gsLst>
              <a:gs pos="0">
                <a:schemeClr val="bg2">
                  <a:gamma/>
                  <a:shade val="89020"/>
                  <a:invGamma/>
                  <a:alpha val="0"/>
                </a:schemeClr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5610" name="Group 10"/>
          <p:cNvGrpSpPr>
            <a:grpSpLocks/>
          </p:cNvGrpSpPr>
          <p:nvPr/>
        </p:nvGrpSpPr>
        <p:grpSpPr bwMode="auto">
          <a:xfrm>
            <a:off x="3621714" y="2644793"/>
            <a:ext cx="2160587" cy="2160588"/>
            <a:chOff x="2238" y="1769"/>
            <a:chExt cx="1361" cy="1361"/>
          </a:xfrm>
        </p:grpSpPr>
        <p:sp>
          <p:nvSpPr>
            <p:cNvPr id="25611" name="Oval 11"/>
            <p:cNvSpPr>
              <a:spLocks noChangeArrowheads="1"/>
            </p:cNvSpPr>
            <p:nvPr/>
          </p:nvSpPr>
          <p:spPr bwMode="gray">
            <a:xfrm>
              <a:off x="2238" y="1769"/>
              <a:ext cx="1361" cy="1361"/>
            </a:xfrm>
            <a:prstGeom prst="ellipse">
              <a:avLst/>
            </a:prstGeom>
            <a:gradFill rotWithShape="1">
              <a:gsLst>
                <a:gs pos="0">
                  <a:srgbClr val="0099CC">
                    <a:gamma/>
                    <a:tint val="42353"/>
                    <a:invGamma/>
                  </a:srgbClr>
                </a:gs>
                <a:gs pos="50000">
                  <a:srgbClr val="0099CC"/>
                </a:gs>
                <a:gs pos="100000">
                  <a:srgbClr val="0099CC">
                    <a:gamma/>
                    <a:tint val="42353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25612" name="Oval 12"/>
            <p:cNvSpPr>
              <a:spLocks noChangeArrowheads="1"/>
            </p:cNvSpPr>
            <p:nvPr/>
          </p:nvSpPr>
          <p:spPr bwMode="gray">
            <a:xfrm>
              <a:off x="2327" y="1858"/>
              <a:ext cx="1183" cy="1183"/>
            </a:xfrm>
            <a:prstGeom prst="ellipse">
              <a:avLst/>
            </a:prstGeom>
            <a:gradFill rotWithShape="1">
              <a:gsLst>
                <a:gs pos="0">
                  <a:srgbClr val="0099CC">
                    <a:gamma/>
                    <a:shade val="54118"/>
                    <a:invGamma/>
                  </a:srgbClr>
                </a:gs>
                <a:gs pos="50000">
                  <a:srgbClr val="0099CC"/>
                </a:gs>
                <a:gs pos="100000">
                  <a:srgbClr val="0099CC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25613" name="Oval 13"/>
            <p:cNvSpPr>
              <a:spLocks noChangeArrowheads="1"/>
            </p:cNvSpPr>
            <p:nvPr/>
          </p:nvSpPr>
          <p:spPr bwMode="gray">
            <a:xfrm>
              <a:off x="2328" y="1860"/>
              <a:ext cx="1183" cy="1183"/>
            </a:xfrm>
            <a:prstGeom prst="ellipse">
              <a:avLst/>
            </a:prstGeom>
            <a:gradFill rotWithShape="1">
              <a:gsLst>
                <a:gs pos="0">
                  <a:srgbClr val="0099CC">
                    <a:gamma/>
                    <a:shade val="63529"/>
                    <a:invGamma/>
                  </a:srgbClr>
                </a:gs>
                <a:gs pos="100000">
                  <a:srgbClr val="0099CC">
                    <a:alpha val="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25614" name="Oval 14"/>
            <p:cNvSpPr>
              <a:spLocks noChangeArrowheads="1"/>
            </p:cNvSpPr>
            <p:nvPr/>
          </p:nvSpPr>
          <p:spPr bwMode="gray">
            <a:xfrm>
              <a:off x="2391" y="1917"/>
              <a:ext cx="1065" cy="106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grpSp>
          <p:nvGrpSpPr>
            <p:cNvPr id="25615" name="Group 15"/>
            <p:cNvGrpSpPr>
              <a:grpSpLocks/>
            </p:cNvGrpSpPr>
            <p:nvPr/>
          </p:nvGrpSpPr>
          <p:grpSpPr bwMode="auto">
            <a:xfrm>
              <a:off x="2410" y="1929"/>
              <a:ext cx="1031" cy="1031"/>
              <a:chOff x="4166" y="1706"/>
              <a:chExt cx="1252" cy="1252"/>
            </a:xfrm>
          </p:grpSpPr>
          <p:sp>
            <p:nvSpPr>
              <p:cNvPr id="25616" name="Oval 16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5617" name="Oval 17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5618" name="Oval 18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5619" name="Oval 19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25620" name="Text Box 20"/>
            <p:cNvSpPr txBox="1">
              <a:spLocks noChangeArrowheads="1"/>
            </p:cNvSpPr>
            <p:nvPr/>
          </p:nvSpPr>
          <p:spPr bwMode="gray">
            <a:xfrm>
              <a:off x="2546" y="2310"/>
              <a:ext cx="76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400" dirty="0" smtClean="0">
                  <a:solidFill>
                    <a:srgbClr val="080808"/>
                  </a:solidFill>
                </a:rPr>
                <a:t>Учитель</a:t>
              </a:r>
              <a:endParaRPr lang="en-US" altLang="ru-RU" sz="2400" dirty="0">
                <a:solidFill>
                  <a:srgbClr val="080808"/>
                </a:solidFill>
              </a:endParaRPr>
            </a:p>
          </p:txBody>
        </p:sp>
      </p:grpSp>
      <p:sp>
        <p:nvSpPr>
          <p:cNvPr id="28" name="Oval 11"/>
          <p:cNvSpPr>
            <a:spLocks noChangeArrowheads="1"/>
          </p:cNvSpPr>
          <p:nvPr/>
        </p:nvSpPr>
        <p:spPr bwMode="gray">
          <a:xfrm rot="19180855">
            <a:off x="5186585" y="5002452"/>
            <a:ext cx="2493856" cy="908864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ru-RU" altLang="ru-RU" dirty="0" err="1" smtClean="0">
                <a:solidFill>
                  <a:srgbClr val="FEFEFE"/>
                </a:solidFill>
              </a:rPr>
              <a:t>Технологизация</a:t>
            </a:r>
            <a:r>
              <a:rPr lang="ru-RU" altLang="ru-RU" dirty="0" smtClean="0">
                <a:solidFill>
                  <a:srgbClr val="FEFEFE"/>
                </a:solidFill>
              </a:rPr>
              <a:t> деятельности</a:t>
            </a:r>
            <a:endParaRPr lang="en-US" altLang="ru-RU" dirty="0">
              <a:solidFill>
                <a:srgbClr val="FEFEFE"/>
              </a:solidFill>
            </a:endParaRPr>
          </a:p>
        </p:txBody>
      </p:sp>
      <p:sp>
        <p:nvSpPr>
          <p:cNvPr id="29" name="Oval 11"/>
          <p:cNvSpPr>
            <a:spLocks noChangeArrowheads="1"/>
          </p:cNvSpPr>
          <p:nvPr/>
        </p:nvSpPr>
        <p:spPr bwMode="gray">
          <a:xfrm rot="2763330">
            <a:off x="5565534" y="1681670"/>
            <a:ext cx="2327647" cy="908864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ru-RU" altLang="ru-RU" dirty="0">
                <a:solidFill>
                  <a:srgbClr val="FEFEFE"/>
                </a:solidFill>
              </a:rPr>
              <a:t>Повышение квалификации</a:t>
            </a:r>
            <a:endParaRPr lang="en-US" altLang="ru-RU" dirty="0">
              <a:solidFill>
                <a:srgbClr val="FEFEFE"/>
              </a:solidFill>
            </a:endParaRPr>
          </a:p>
        </p:txBody>
      </p:sp>
      <p:sp>
        <p:nvSpPr>
          <p:cNvPr id="31" name="Oval 11"/>
          <p:cNvSpPr>
            <a:spLocks noChangeArrowheads="1"/>
          </p:cNvSpPr>
          <p:nvPr/>
        </p:nvSpPr>
        <p:spPr bwMode="gray">
          <a:xfrm rot="3209971">
            <a:off x="1432414" y="4757633"/>
            <a:ext cx="2090259" cy="908864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ru-RU" altLang="ru-RU" dirty="0">
                <a:solidFill>
                  <a:srgbClr val="FEFEFE"/>
                </a:solidFill>
              </a:rPr>
              <a:t>Анализ </a:t>
            </a:r>
            <a:r>
              <a:rPr lang="ru-RU" altLang="ru-RU" dirty="0" smtClean="0">
                <a:solidFill>
                  <a:srgbClr val="FEFEFE"/>
                </a:solidFill>
              </a:rPr>
              <a:t> и обобщение</a:t>
            </a:r>
            <a:endParaRPr lang="en-US" altLang="ru-RU" dirty="0">
              <a:solidFill>
                <a:srgbClr val="FEFEFE"/>
              </a:solidFill>
            </a:endParaRPr>
          </a:p>
        </p:txBody>
      </p:sp>
      <p:sp>
        <p:nvSpPr>
          <p:cNvPr id="32" name="Oval 11"/>
          <p:cNvSpPr>
            <a:spLocks noChangeArrowheads="1"/>
          </p:cNvSpPr>
          <p:nvPr/>
        </p:nvSpPr>
        <p:spPr bwMode="gray">
          <a:xfrm rot="19820892">
            <a:off x="1691641" y="1534606"/>
            <a:ext cx="2354262" cy="908864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ru-RU" altLang="ru-RU" dirty="0" smtClean="0">
                <a:solidFill>
                  <a:srgbClr val="FEFEFE"/>
                </a:solidFill>
              </a:rPr>
              <a:t>Мотивация деятельности</a:t>
            </a:r>
            <a:endParaRPr lang="en-US" altLang="ru-RU" dirty="0">
              <a:solidFill>
                <a:srgbClr val="FEFEFE"/>
              </a:solidFill>
            </a:endParaRPr>
          </a:p>
        </p:txBody>
      </p:sp>
      <p:sp>
        <p:nvSpPr>
          <p:cNvPr id="37" name="Двойная стрелка влево/вправо 8"/>
          <p:cNvSpPr/>
          <p:nvPr/>
        </p:nvSpPr>
        <p:spPr>
          <a:xfrm rot="16608647">
            <a:off x="1179528" y="3367085"/>
            <a:ext cx="1485124" cy="361904"/>
          </a:xfrm>
          <a:custGeom>
            <a:avLst/>
            <a:gdLst>
              <a:gd name="connsiteX0" fmla="*/ 0 w 1216152"/>
              <a:gd name="connsiteY0" fmla="*/ 242316 h 484632"/>
              <a:gd name="connsiteX1" fmla="*/ 242316 w 1216152"/>
              <a:gd name="connsiteY1" fmla="*/ 0 h 484632"/>
              <a:gd name="connsiteX2" fmla="*/ 242316 w 1216152"/>
              <a:gd name="connsiteY2" fmla="*/ 121158 h 484632"/>
              <a:gd name="connsiteX3" fmla="*/ 973836 w 1216152"/>
              <a:gd name="connsiteY3" fmla="*/ 121158 h 484632"/>
              <a:gd name="connsiteX4" fmla="*/ 973836 w 1216152"/>
              <a:gd name="connsiteY4" fmla="*/ 0 h 484632"/>
              <a:gd name="connsiteX5" fmla="*/ 1216152 w 1216152"/>
              <a:gd name="connsiteY5" fmla="*/ 242316 h 484632"/>
              <a:gd name="connsiteX6" fmla="*/ 973836 w 1216152"/>
              <a:gd name="connsiteY6" fmla="*/ 484632 h 484632"/>
              <a:gd name="connsiteX7" fmla="*/ 973836 w 1216152"/>
              <a:gd name="connsiteY7" fmla="*/ 363474 h 484632"/>
              <a:gd name="connsiteX8" fmla="*/ 242316 w 1216152"/>
              <a:gd name="connsiteY8" fmla="*/ 363474 h 484632"/>
              <a:gd name="connsiteX9" fmla="*/ 242316 w 1216152"/>
              <a:gd name="connsiteY9" fmla="*/ 484632 h 484632"/>
              <a:gd name="connsiteX10" fmla="*/ 0 w 1216152"/>
              <a:gd name="connsiteY10" fmla="*/ 242316 h 484632"/>
              <a:gd name="connsiteX0" fmla="*/ 0 w 1216152"/>
              <a:gd name="connsiteY0" fmla="*/ 242316 h 484632"/>
              <a:gd name="connsiteX1" fmla="*/ 242316 w 1216152"/>
              <a:gd name="connsiteY1" fmla="*/ 0 h 484632"/>
              <a:gd name="connsiteX2" fmla="*/ 242316 w 1216152"/>
              <a:gd name="connsiteY2" fmla="*/ 121158 h 484632"/>
              <a:gd name="connsiteX3" fmla="*/ 973836 w 1216152"/>
              <a:gd name="connsiteY3" fmla="*/ 121158 h 484632"/>
              <a:gd name="connsiteX4" fmla="*/ 973836 w 1216152"/>
              <a:gd name="connsiteY4" fmla="*/ 0 h 484632"/>
              <a:gd name="connsiteX5" fmla="*/ 1216152 w 1216152"/>
              <a:gd name="connsiteY5" fmla="*/ 242316 h 484632"/>
              <a:gd name="connsiteX6" fmla="*/ 973836 w 1216152"/>
              <a:gd name="connsiteY6" fmla="*/ 484632 h 484632"/>
              <a:gd name="connsiteX7" fmla="*/ 973836 w 1216152"/>
              <a:gd name="connsiteY7" fmla="*/ 363474 h 484632"/>
              <a:gd name="connsiteX8" fmla="*/ 593125 w 1216152"/>
              <a:gd name="connsiteY8" fmla="*/ 247135 h 484632"/>
              <a:gd name="connsiteX9" fmla="*/ 242316 w 1216152"/>
              <a:gd name="connsiteY9" fmla="*/ 363474 h 484632"/>
              <a:gd name="connsiteX10" fmla="*/ 242316 w 1216152"/>
              <a:gd name="connsiteY10" fmla="*/ 484632 h 484632"/>
              <a:gd name="connsiteX11" fmla="*/ 0 w 1216152"/>
              <a:gd name="connsiteY11" fmla="*/ 242316 h 484632"/>
              <a:gd name="connsiteX0" fmla="*/ 0 w 1216152"/>
              <a:gd name="connsiteY0" fmla="*/ 242316 h 484632"/>
              <a:gd name="connsiteX1" fmla="*/ 242316 w 1216152"/>
              <a:gd name="connsiteY1" fmla="*/ 0 h 484632"/>
              <a:gd name="connsiteX2" fmla="*/ 242316 w 1216152"/>
              <a:gd name="connsiteY2" fmla="*/ 121158 h 484632"/>
              <a:gd name="connsiteX3" fmla="*/ 659027 w 1216152"/>
              <a:gd name="connsiteY3" fmla="*/ 19895 h 484632"/>
              <a:gd name="connsiteX4" fmla="*/ 973836 w 1216152"/>
              <a:gd name="connsiteY4" fmla="*/ 121158 h 484632"/>
              <a:gd name="connsiteX5" fmla="*/ 973836 w 1216152"/>
              <a:gd name="connsiteY5" fmla="*/ 0 h 484632"/>
              <a:gd name="connsiteX6" fmla="*/ 1216152 w 1216152"/>
              <a:gd name="connsiteY6" fmla="*/ 242316 h 484632"/>
              <a:gd name="connsiteX7" fmla="*/ 973836 w 1216152"/>
              <a:gd name="connsiteY7" fmla="*/ 484632 h 484632"/>
              <a:gd name="connsiteX8" fmla="*/ 973836 w 1216152"/>
              <a:gd name="connsiteY8" fmla="*/ 363474 h 484632"/>
              <a:gd name="connsiteX9" fmla="*/ 593125 w 1216152"/>
              <a:gd name="connsiteY9" fmla="*/ 247135 h 484632"/>
              <a:gd name="connsiteX10" fmla="*/ 242316 w 1216152"/>
              <a:gd name="connsiteY10" fmla="*/ 363474 h 484632"/>
              <a:gd name="connsiteX11" fmla="*/ 242316 w 1216152"/>
              <a:gd name="connsiteY11" fmla="*/ 484632 h 484632"/>
              <a:gd name="connsiteX12" fmla="*/ 0 w 1216152"/>
              <a:gd name="connsiteY12" fmla="*/ 242316 h 484632"/>
              <a:gd name="connsiteX0" fmla="*/ 0 w 1216152"/>
              <a:gd name="connsiteY0" fmla="*/ 242316 h 484632"/>
              <a:gd name="connsiteX1" fmla="*/ 242316 w 1216152"/>
              <a:gd name="connsiteY1" fmla="*/ 0 h 484632"/>
              <a:gd name="connsiteX2" fmla="*/ 242316 w 1216152"/>
              <a:gd name="connsiteY2" fmla="*/ 121158 h 484632"/>
              <a:gd name="connsiteX3" fmla="*/ 609600 w 1216152"/>
              <a:gd name="connsiteY3" fmla="*/ 19895 h 484632"/>
              <a:gd name="connsiteX4" fmla="*/ 973836 w 1216152"/>
              <a:gd name="connsiteY4" fmla="*/ 121158 h 484632"/>
              <a:gd name="connsiteX5" fmla="*/ 973836 w 1216152"/>
              <a:gd name="connsiteY5" fmla="*/ 0 h 484632"/>
              <a:gd name="connsiteX6" fmla="*/ 1216152 w 1216152"/>
              <a:gd name="connsiteY6" fmla="*/ 242316 h 484632"/>
              <a:gd name="connsiteX7" fmla="*/ 973836 w 1216152"/>
              <a:gd name="connsiteY7" fmla="*/ 484632 h 484632"/>
              <a:gd name="connsiteX8" fmla="*/ 973836 w 1216152"/>
              <a:gd name="connsiteY8" fmla="*/ 363474 h 484632"/>
              <a:gd name="connsiteX9" fmla="*/ 593125 w 1216152"/>
              <a:gd name="connsiteY9" fmla="*/ 247135 h 484632"/>
              <a:gd name="connsiteX10" fmla="*/ 242316 w 1216152"/>
              <a:gd name="connsiteY10" fmla="*/ 363474 h 484632"/>
              <a:gd name="connsiteX11" fmla="*/ 242316 w 1216152"/>
              <a:gd name="connsiteY11" fmla="*/ 484632 h 484632"/>
              <a:gd name="connsiteX12" fmla="*/ 0 w 1216152"/>
              <a:gd name="connsiteY12" fmla="*/ 242316 h 484632"/>
              <a:gd name="connsiteX0" fmla="*/ 0 w 1216152"/>
              <a:gd name="connsiteY0" fmla="*/ 242316 h 484632"/>
              <a:gd name="connsiteX1" fmla="*/ 242316 w 1216152"/>
              <a:gd name="connsiteY1" fmla="*/ 0 h 484632"/>
              <a:gd name="connsiteX2" fmla="*/ 242316 w 1216152"/>
              <a:gd name="connsiteY2" fmla="*/ 121158 h 484632"/>
              <a:gd name="connsiteX3" fmla="*/ 609600 w 1216152"/>
              <a:gd name="connsiteY3" fmla="*/ 19895 h 484632"/>
              <a:gd name="connsiteX4" fmla="*/ 973836 w 1216152"/>
              <a:gd name="connsiteY4" fmla="*/ 121158 h 484632"/>
              <a:gd name="connsiteX5" fmla="*/ 973836 w 1216152"/>
              <a:gd name="connsiteY5" fmla="*/ 0 h 484632"/>
              <a:gd name="connsiteX6" fmla="*/ 1216152 w 1216152"/>
              <a:gd name="connsiteY6" fmla="*/ 242316 h 484632"/>
              <a:gd name="connsiteX7" fmla="*/ 973836 w 1216152"/>
              <a:gd name="connsiteY7" fmla="*/ 484632 h 484632"/>
              <a:gd name="connsiteX8" fmla="*/ 973836 w 1216152"/>
              <a:gd name="connsiteY8" fmla="*/ 363474 h 484632"/>
              <a:gd name="connsiteX9" fmla="*/ 593125 w 1216152"/>
              <a:gd name="connsiteY9" fmla="*/ 247135 h 484632"/>
              <a:gd name="connsiteX10" fmla="*/ 242316 w 1216152"/>
              <a:gd name="connsiteY10" fmla="*/ 363474 h 484632"/>
              <a:gd name="connsiteX11" fmla="*/ 242316 w 1216152"/>
              <a:gd name="connsiteY11" fmla="*/ 484632 h 484632"/>
              <a:gd name="connsiteX12" fmla="*/ 0 w 1216152"/>
              <a:gd name="connsiteY12" fmla="*/ 242316 h 484632"/>
              <a:gd name="connsiteX0" fmla="*/ 0 w 1216152"/>
              <a:gd name="connsiteY0" fmla="*/ 242316 h 484632"/>
              <a:gd name="connsiteX1" fmla="*/ 242316 w 1216152"/>
              <a:gd name="connsiteY1" fmla="*/ 0 h 484632"/>
              <a:gd name="connsiteX2" fmla="*/ 242316 w 1216152"/>
              <a:gd name="connsiteY2" fmla="*/ 121158 h 484632"/>
              <a:gd name="connsiteX3" fmla="*/ 609600 w 1216152"/>
              <a:gd name="connsiteY3" fmla="*/ 19895 h 484632"/>
              <a:gd name="connsiteX4" fmla="*/ 973836 w 1216152"/>
              <a:gd name="connsiteY4" fmla="*/ 121158 h 484632"/>
              <a:gd name="connsiteX5" fmla="*/ 973836 w 1216152"/>
              <a:gd name="connsiteY5" fmla="*/ 0 h 484632"/>
              <a:gd name="connsiteX6" fmla="*/ 1216152 w 1216152"/>
              <a:gd name="connsiteY6" fmla="*/ 242316 h 484632"/>
              <a:gd name="connsiteX7" fmla="*/ 973836 w 1216152"/>
              <a:gd name="connsiteY7" fmla="*/ 484632 h 484632"/>
              <a:gd name="connsiteX8" fmla="*/ 973836 w 1216152"/>
              <a:gd name="connsiteY8" fmla="*/ 363474 h 484632"/>
              <a:gd name="connsiteX9" fmla="*/ 593125 w 1216152"/>
              <a:gd name="connsiteY9" fmla="*/ 247135 h 484632"/>
              <a:gd name="connsiteX10" fmla="*/ 242316 w 1216152"/>
              <a:gd name="connsiteY10" fmla="*/ 363474 h 484632"/>
              <a:gd name="connsiteX11" fmla="*/ 242316 w 1216152"/>
              <a:gd name="connsiteY11" fmla="*/ 484632 h 484632"/>
              <a:gd name="connsiteX12" fmla="*/ 0 w 1216152"/>
              <a:gd name="connsiteY12" fmla="*/ 242316 h 484632"/>
              <a:gd name="connsiteX0" fmla="*/ 0 w 1216152"/>
              <a:gd name="connsiteY0" fmla="*/ 242316 h 484632"/>
              <a:gd name="connsiteX1" fmla="*/ 242316 w 1216152"/>
              <a:gd name="connsiteY1" fmla="*/ 0 h 484632"/>
              <a:gd name="connsiteX2" fmla="*/ 242316 w 1216152"/>
              <a:gd name="connsiteY2" fmla="*/ 121158 h 484632"/>
              <a:gd name="connsiteX3" fmla="*/ 609600 w 1216152"/>
              <a:gd name="connsiteY3" fmla="*/ 19895 h 484632"/>
              <a:gd name="connsiteX4" fmla="*/ 973836 w 1216152"/>
              <a:gd name="connsiteY4" fmla="*/ 121158 h 484632"/>
              <a:gd name="connsiteX5" fmla="*/ 973836 w 1216152"/>
              <a:gd name="connsiteY5" fmla="*/ 0 h 484632"/>
              <a:gd name="connsiteX6" fmla="*/ 1216152 w 1216152"/>
              <a:gd name="connsiteY6" fmla="*/ 242316 h 484632"/>
              <a:gd name="connsiteX7" fmla="*/ 973836 w 1216152"/>
              <a:gd name="connsiteY7" fmla="*/ 484632 h 484632"/>
              <a:gd name="connsiteX8" fmla="*/ 973836 w 1216152"/>
              <a:gd name="connsiteY8" fmla="*/ 363474 h 484632"/>
              <a:gd name="connsiteX9" fmla="*/ 593125 w 1216152"/>
              <a:gd name="connsiteY9" fmla="*/ 247135 h 484632"/>
              <a:gd name="connsiteX10" fmla="*/ 242316 w 1216152"/>
              <a:gd name="connsiteY10" fmla="*/ 363474 h 484632"/>
              <a:gd name="connsiteX11" fmla="*/ 242316 w 1216152"/>
              <a:gd name="connsiteY11" fmla="*/ 484632 h 484632"/>
              <a:gd name="connsiteX12" fmla="*/ 0 w 1216152"/>
              <a:gd name="connsiteY12" fmla="*/ 242316 h 484632"/>
              <a:gd name="connsiteX0" fmla="*/ 0 w 1216152"/>
              <a:gd name="connsiteY0" fmla="*/ 242316 h 484632"/>
              <a:gd name="connsiteX1" fmla="*/ 242316 w 1216152"/>
              <a:gd name="connsiteY1" fmla="*/ 0 h 484632"/>
              <a:gd name="connsiteX2" fmla="*/ 242316 w 1216152"/>
              <a:gd name="connsiteY2" fmla="*/ 121158 h 484632"/>
              <a:gd name="connsiteX3" fmla="*/ 609600 w 1216152"/>
              <a:gd name="connsiteY3" fmla="*/ 19895 h 484632"/>
              <a:gd name="connsiteX4" fmla="*/ 973836 w 1216152"/>
              <a:gd name="connsiteY4" fmla="*/ 121158 h 484632"/>
              <a:gd name="connsiteX5" fmla="*/ 973836 w 1216152"/>
              <a:gd name="connsiteY5" fmla="*/ 0 h 484632"/>
              <a:gd name="connsiteX6" fmla="*/ 1216152 w 1216152"/>
              <a:gd name="connsiteY6" fmla="*/ 242316 h 484632"/>
              <a:gd name="connsiteX7" fmla="*/ 973836 w 1216152"/>
              <a:gd name="connsiteY7" fmla="*/ 484632 h 484632"/>
              <a:gd name="connsiteX8" fmla="*/ 973836 w 1216152"/>
              <a:gd name="connsiteY8" fmla="*/ 363474 h 484632"/>
              <a:gd name="connsiteX9" fmla="*/ 593125 w 1216152"/>
              <a:gd name="connsiteY9" fmla="*/ 247135 h 484632"/>
              <a:gd name="connsiteX10" fmla="*/ 242316 w 1216152"/>
              <a:gd name="connsiteY10" fmla="*/ 363474 h 484632"/>
              <a:gd name="connsiteX11" fmla="*/ 242316 w 1216152"/>
              <a:gd name="connsiteY11" fmla="*/ 484632 h 484632"/>
              <a:gd name="connsiteX12" fmla="*/ 0 w 1216152"/>
              <a:gd name="connsiteY12" fmla="*/ 242316 h 484632"/>
              <a:gd name="connsiteX0" fmla="*/ 0 w 1216152"/>
              <a:gd name="connsiteY0" fmla="*/ 242316 h 484632"/>
              <a:gd name="connsiteX1" fmla="*/ 242316 w 1216152"/>
              <a:gd name="connsiteY1" fmla="*/ 0 h 484632"/>
              <a:gd name="connsiteX2" fmla="*/ 242316 w 1216152"/>
              <a:gd name="connsiteY2" fmla="*/ 121158 h 484632"/>
              <a:gd name="connsiteX3" fmla="*/ 609600 w 1216152"/>
              <a:gd name="connsiteY3" fmla="*/ 19895 h 484632"/>
              <a:gd name="connsiteX4" fmla="*/ 973836 w 1216152"/>
              <a:gd name="connsiteY4" fmla="*/ 121158 h 484632"/>
              <a:gd name="connsiteX5" fmla="*/ 973836 w 1216152"/>
              <a:gd name="connsiteY5" fmla="*/ 0 h 484632"/>
              <a:gd name="connsiteX6" fmla="*/ 1216152 w 1216152"/>
              <a:gd name="connsiteY6" fmla="*/ 242316 h 484632"/>
              <a:gd name="connsiteX7" fmla="*/ 973836 w 1216152"/>
              <a:gd name="connsiteY7" fmla="*/ 484632 h 484632"/>
              <a:gd name="connsiteX8" fmla="*/ 973836 w 1216152"/>
              <a:gd name="connsiteY8" fmla="*/ 363474 h 484632"/>
              <a:gd name="connsiteX9" fmla="*/ 617838 w 1216152"/>
              <a:gd name="connsiteY9" fmla="*/ 247135 h 484632"/>
              <a:gd name="connsiteX10" fmla="*/ 242316 w 1216152"/>
              <a:gd name="connsiteY10" fmla="*/ 363474 h 484632"/>
              <a:gd name="connsiteX11" fmla="*/ 242316 w 1216152"/>
              <a:gd name="connsiteY11" fmla="*/ 484632 h 484632"/>
              <a:gd name="connsiteX12" fmla="*/ 0 w 1216152"/>
              <a:gd name="connsiteY12" fmla="*/ 242316 h 484632"/>
              <a:gd name="connsiteX0" fmla="*/ 0 w 1216152"/>
              <a:gd name="connsiteY0" fmla="*/ 242316 h 484632"/>
              <a:gd name="connsiteX1" fmla="*/ 242316 w 1216152"/>
              <a:gd name="connsiteY1" fmla="*/ 0 h 484632"/>
              <a:gd name="connsiteX2" fmla="*/ 242316 w 1216152"/>
              <a:gd name="connsiteY2" fmla="*/ 121158 h 484632"/>
              <a:gd name="connsiteX3" fmla="*/ 609600 w 1216152"/>
              <a:gd name="connsiteY3" fmla="*/ 19895 h 484632"/>
              <a:gd name="connsiteX4" fmla="*/ 973836 w 1216152"/>
              <a:gd name="connsiteY4" fmla="*/ 121158 h 484632"/>
              <a:gd name="connsiteX5" fmla="*/ 973836 w 1216152"/>
              <a:gd name="connsiteY5" fmla="*/ 0 h 484632"/>
              <a:gd name="connsiteX6" fmla="*/ 1216152 w 1216152"/>
              <a:gd name="connsiteY6" fmla="*/ 242316 h 484632"/>
              <a:gd name="connsiteX7" fmla="*/ 973836 w 1216152"/>
              <a:gd name="connsiteY7" fmla="*/ 484632 h 484632"/>
              <a:gd name="connsiteX8" fmla="*/ 973836 w 1216152"/>
              <a:gd name="connsiteY8" fmla="*/ 363474 h 484632"/>
              <a:gd name="connsiteX9" fmla="*/ 617838 w 1216152"/>
              <a:gd name="connsiteY9" fmla="*/ 247135 h 484632"/>
              <a:gd name="connsiteX10" fmla="*/ 242316 w 1216152"/>
              <a:gd name="connsiteY10" fmla="*/ 363474 h 484632"/>
              <a:gd name="connsiteX11" fmla="*/ 242316 w 1216152"/>
              <a:gd name="connsiteY11" fmla="*/ 484632 h 484632"/>
              <a:gd name="connsiteX12" fmla="*/ 0 w 1216152"/>
              <a:gd name="connsiteY12" fmla="*/ 242316 h 484632"/>
              <a:gd name="connsiteX0" fmla="*/ 0 w 1216152"/>
              <a:gd name="connsiteY0" fmla="*/ 242316 h 484632"/>
              <a:gd name="connsiteX1" fmla="*/ 242316 w 1216152"/>
              <a:gd name="connsiteY1" fmla="*/ 0 h 484632"/>
              <a:gd name="connsiteX2" fmla="*/ 242316 w 1216152"/>
              <a:gd name="connsiteY2" fmla="*/ 121158 h 484632"/>
              <a:gd name="connsiteX3" fmla="*/ 609600 w 1216152"/>
              <a:gd name="connsiteY3" fmla="*/ 19895 h 484632"/>
              <a:gd name="connsiteX4" fmla="*/ 973836 w 1216152"/>
              <a:gd name="connsiteY4" fmla="*/ 121158 h 484632"/>
              <a:gd name="connsiteX5" fmla="*/ 973836 w 1216152"/>
              <a:gd name="connsiteY5" fmla="*/ 0 h 484632"/>
              <a:gd name="connsiteX6" fmla="*/ 1216152 w 1216152"/>
              <a:gd name="connsiteY6" fmla="*/ 242316 h 484632"/>
              <a:gd name="connsiteX7" fmla="*/ 973836 w 1216152"/>
              <a:gd name="connsiteY7" fmla="*/ 484632 h 484632"/>
              <a:gd name="connsiteX8" fmla="*/ 973836 w 1216152"/>
              <a:gd name="connsiteY8" fmla="*/ 363474 h 484632"/>
              <a:gd name="connsiteX9" fmla="*/ 617838 w 1216152"/>
              <a:gd name="connsiteY9" fmla="*/ 247135 h 484632"/>
              <a:gd name="connsiteX10" fmla="*/ 242316 w 1216152"/>
              <a:gd name="connsiteY10" fmla="*/ 363474 h 484632"/>
              <a:gd name="connsiteX11" fmla="*/ 242316 w 1216152"/>
              <a:gd name="connsiteY11" fmla="*/ 484632 h 484632"/>
              <a:gd name="connsiteX12" fmla="*/ 0 w 1216152"/>
              <a:gd name="connsiteY12" fmla="*/ 242316 h 484632"/>
              <a:gd name="connsiteX0" fmla="*/ 0 w 1216152"/>
              <a:gd name="connsiteY0" fmla="*/ 242316 h 484632"/>
              <a:gd name="connsiteX1" fmla="*/ 242316 w 1216152"/>
              <a:gd name="connsiteY1" fmla="*/ 0 h 484632"/>
              <a:gd name="connsiteX2" fmla="*/ 242316 w 1216152"/>
              <a:gd name="connsiteY2" fmla="*/ 121158 h 484632"/>
              <a:gd name="connsiteX3" fmla="*/ 609600 w 1216152"/>
              <a:gd name="connsiteY3" fmla="*/ 19895 h 484632"/>
              <a:gd name="connsiteX4" fmla="*/ 973836 w 1216152"/>
              <a:gd name="connsiteY4" fmla="*/ 121158 h 484632"/>
              <a:gd name="connsiteX5" fmla="*/ 973836 w 1216152"/>
              <a:gd name="connsiteY5" fmla="*/ 0 h 484632"/>
              <a:gd name="connsiteX6" fmla="*/ 1216152 w 1216152"/>
              <a:gd name="connsiteY6" fmla="*/ 242316 h 484632"/>
              <a:gd name="connsiteX7" fmla="*/ 973836 w 1216152"/>
              <a:gd name="connsiteY7" fmla="*/ 484632 h 484632"/>
              <a:gd name="connsiteX8" fmla="*/ 973836 w 1216152"/>
              <a:gd name="connsiteY8" fmla="*/ 363474 h 484632"/>
              <a:gd name="connsiteX9" fmla="*/ 617838 w 1216152"/>
              <a:gd name="connsiteY9" fmla="*/ 247135 h 484632"/>
              <a:gd name="connsiteX10" fmla="*/ 242316 w 1216152"/>
              <a:gd name="connsiteY10" fmla="*/ 363474 h 484632"/>
              <a:gd name="connsiteX11" fmla="*/ 242316 w 1216152"/>
              <a:gd name="connsiteY11" fmla="*/ 484632 h 484632"/>
              <a:gd name="connsiteX12" fmla="*/ 0 w 1216152"/>
              <a:gd name="connsiteY12" fmla="*/ 242316 h 484632"/>
              <a:gd name="connsiteX0" fmla="*/ 0 w 1216152"/>
              <a:gd name="connsiteY0" fmla="*/ 242316 h 484632"/>
              <a:gd name="connsiteX1" fmla="*/ 242316 w 1216152"/>
              <a:gd name="connsiteY1" fmla="*/ 0 h 484632"/>
              <a:gd name="connsiteX2" fmla="*/ 242316 w 1216152"/>
              <a:gd name="connsiteY2" fmla="*/ 121158 h 484632"/>
              <a:gd name="connsiteX3" fmla="*/ 609600 w 1216152"/>
              <a:gd name="connsiteY3" fmla="*/ 19895 h 484632"/>
              <a:gd name="connsiteX4" fmla="*/ 973836 w 1216152"/>
              <a:gd name="connsiteY4" fmla="*/ 121158 h 484632"/>
              <a:gd name="connsiteX5" fmla="*/ 973836 w 1216152"/>
              <a:gd name="connsiteY5" fmla="*/ 0 h 484632"/>
              <a:gd name="connsiteX6" fmla="*/ 1216152 w 1216152"/>
              <a:gd name="connsiteY6" fmla="*/ 242316 h 484632"/>
              <a:gd name="connsiteX7" fmla="*/ 973836 w 1216152"/>
              <a:gd name="connsiteY7" fmla="*/ 484632 h 484632"/>
              <a:gd name="connsiteX8" fmla="*/ 973836 w 1216152"/>
              <a:gd name="connsiteY8" fmla="*/ 363474 h 484632"/>
              <a:gd name="connsiteX9" fmla="*/ 617838 w 1216152"/>
              <a:gd name="connsiteY9" fmla="*/ 247135 h 484632"/>
              <a:gd name="connsiteX10" fmla="*/ 242316 w 1216152"/>
              <a:gd name="connsiteY10" fmla="*/ 363474 h 484632"/>
              <a:gd name="connsiteX11" fmla="*/ 242316 w 1216152"/>
              <a:gd name="connsiteY11" fmla="*/ 484632 h 484632"/>
              <a:gd name="connsiteX12" fmla="*/ 0 w 1216152"/>
              <a:gd name="connsiteY12" fmla="*/ 242316 h 484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6152" h="484632">
                <a:moveTo>
                  <a:pt x="0" y="242316"/>
                </a:moveTo>
                <a:lnTo>
                  <a:pt x="242316" y="0"/>
                </a:lnTo>
                <a:lnTo>
                  <a:pt x="242316" y="121158"/>
                </a:lnTo>
                <a:cubicBezTo>
                  <a:pt x="359252" y="120355"/>
                  <a:pt x="253767" y="28936"/>
                  <a:pt x="609600" y="19895"/>
                </a:cubicBezTo>
                <a:cubicBezTo>
                  <a:pt x="961672" y="28936"/>
                  <a:pt x="852424" y="87404"/>
                  <a:pt x="973836" y="121158"/>
                </a:cubicBezTo>
                <a:lnTo>
                  <a:pt x="973836" y="0"/>
                </a:lnTo>
                <a:lnTo>
                  <a:pt x="1216152" y="242316"/>
                </a:lnTo>
                <a:lnTo>
                  <a:pt x="973836" y="484632"/>
                </a:lnTo>
                <a:lnTo>
                  <a:pt x="973836" y="363474"/>
                </a:lnTo>
                <a:cubicBezTo>
                  <a:pt x="841440" y="360392"/>
                  <a:pt x="972655" y="258455"/>
                  <a:pt x="617838" y="247135"/>
                </a:cubicBezTo>
                <a:cubicBezTo>
                  <a:pt x="229053" y="252964"/>
                  <a:pt x="367490" y="324694"/>
                  <a:pt x="242316" y="363474"/>
                </a:cubicBezTo>
                <a:lnTo>
                  <a:pt x="242316" y="484632"/>
                </a:lnTo>
                <a:lnTo>
                  <a:pt x="0" y="242316"/>
                </a:lnTo>
                <a:close/>
              </a:path>
            </a:pathLst>
          </a:cu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sp>
        <p:nvSpPr>
          <p:cNvPr id="38" name="Двойная стрелка влево/вправо 8"/>
          <p:cNvSpPr/>
          <p:nvPr/>
        </p:nvSpPr>
        <p:spPr>
          <a:xfrm>
            <a:off x="3932675" y="1318776"/>
            <a:ext cx="1866621" cy="308759"/>
          </a:xfrm>
          <a:custGeom>
            <a:avLst/>
            <a:gdLst>
              <a:gd name="connsiteX0" fmla="*/ 0 w 1216152"/>
              <a:gd name="connsiteY0" fmla="*/ 242316 h 484632"/>
              <a:gd name="connsiteX1" fmla="*/ 242316 w 1216152"/>
              <a:gd name="connsiteY1" fmla="*/ 0 h 484632"/>
              <a:gd name="connsiteX2" fmla="*/ 242316 w 1216152"/>
              <a:gd name="connsiteY2" fmla="*/ 121158 h 484632"/>
              <a:gd name="connsiteX3" fmla="*/ 973836 w 1216152"/>
              <a:gd name="connsiteY3" fmla="*/ 121158 h 484632"/>
              <a:gd name="connsiteX4" fmla="*/ 973836 w 1216152"/>
              <a:gd name="connsiteY4" fmla="*/ 0 h 484632"/>
              <a:gd name="connsiteX5" fmla="*/ 1216152 w 1216152"/>
              <a:gd name="connsiteY5" fmla="*/ 242316 h 484632"/>
              <a:gd name="connsiteX6" fmla="*/ 973836 w 1216152"/>
              <a:gd name="connsiteY6" fmla="*/ 484632 h 484632"/>
              <a:gd name="connsiteX7" fmla="*/ 973836 w 1216152"/>
              <a:gd name="connsiteY7" fmla="*/ 363474 h 484632"/>
              <a:gd name="connsiteX8" fmla="*/ 242316 w 1216152"/>
              <a:gd name="connsiteY8" fmla="*/ 363474 h 484632"/>
              <a:gd name="connsiteX9" fmla="*/ 242316 w 1216152"/>
              <a:gd name="connsiteY9" fmla="*/ 484632 h 484632"/>
              <a:gd name="connsiteX10" fmla="*/ 0 w 1216152"/>
              <a:gd name="connsiteY10" fmla="*/ 242316 h 484632"/>
              <a:gd name="connsiteX0" fmla="*/ 0 w 1216152"/>
              <a:gd name="connsiteY0" fmla="*/ 242316 h 484632"/>
              <a:gd name="connsiteX1" fmla="*/ 242316 w 1216152"/>
              <a:gd name="connsiteY1" fmla="*/ 0 h 484632"/>
              <a:gd name="connsiteX2" fmla="*/ 242316 w 1216152"/>
              <a:gd name="connsiteY2" fmla="*/ 121158 h 484632"/>
              <a:gd name="connsiteX3" fmla="*/ 973836 w 1216152"/>
              <a:gd name="connsiteY3" fmla="*/ 121158 h 484632"/>
              <a:gd name="connsiteX4" fmla="*/ 973836 w 1216152"/>
              <a:gd name="connsiteY4" fmla="*/ 0 h 484632"/>
              <a:gd name="connsiteX5" fmla="*/ 1216152 w 1216152"/>
              <a:gd name="connsiteY5" fmla="*/ 242316 h 484632"/>
              <a:gd name="connsiteX6" fmla="*/ 973836 w 1216152"/>
              <a:gd name="connsiteY6" fmla="*/ 484632 h 484632"/>
              <a:gd name="connsiteX7" fmla="*/ 973836 w 1216152"/>
              <a:gd name="connsiteY7" fmla="*/ 363474 h 484632"/>
              <a:gd name="connsiteX8" fmla="*/ 593125 w 1216152"/>
              <a:gd name="connsiteY8" fmla="*/ 247135 h 484632"/>
              <a:gd name="connsiteX9" fmla="*/ 242316 w 1216152"/>
              <a:gd name="connsiteY9" fmla="*/ 363474 h 484632"/>
              <a:gd name="connsiteX10" fmla="*/ 242316 w 1216152"/>
              <a:gd name="connsiteY10" fmla="*/ 484632 h 484632"/>
              <a:gd name="connsiteX11" fmla="*/ 0 w 1216152"/>
              <a:gd name="connsiteY11" fmla="*/ 242316 h 484632"/>
              <a:gd name="connsiteX0" fmla="*/ 0 w 1216152"/>
              <a:gd name="connsiteY0" fmla="*/ 242316 h 484632"/>
              <a:gd name="connsiteX1" fmla="*/ 242316 w 1216152"/>
              <a:gd name="connsiteY1" fmla="*/ 0 h 484632"/>
              <a:gd name="connsiteX2" fmla="*/ 242316 w 1216152"/>
              <a:gd name="connsiteY2" fmla="*/ 121158 h 484632"/>
              <a:gd name="connsiteX3" fmla="*/ 659027 w 1216152"/>
              <a:gd name="connsiteY3" fmla="*/ 19895 h 484632"/>
              <a:gd name="connsiteX4" fmla="*/ 973836 w 1216152"/>
              <a:gd name="connsiteY4" fmla="*/ 121158 h 484632"/>
              <a:gd name="connsiteX5" fmla="*/ 973836 w 1216152"/>
              <a:gd name="connsiteY5" fmla="*/ 0 h 484632"/>
              <a:gd name="connsiteX6" fmla="*/ 1216152 w 1216152"/>
              <a:gd name="connsiteY6" fmla="*/ 242316 h 484632"/>
              <a:gd name="connsiteX7" fmla="*/ 973836 w 1216152"/>
              <a:gd name="connsiteY7" fmla="*/ 484632 h 484632"/>
              <a:gd name="connsiteX8" fmla="*/ 973836 w 1216152"/>
              <a:gd name="connsiteY8" fmla="*/ 363474 h 484632"/>
              <a:gd name="connsiteX9" fmla="*/ 593125 w 1216152"/>
              <a:gd name="connsiteY9" fmla="*/ 247135 h 484632"/>
              <a:gd name="connsiteX10" fmla="*/ 242316 w 1216152"/>
              <a:gd name="connsiteY10" fmla="*/ 363474 h 484632"/>
              <a:gd name="connsiteX11" fmla="*/ 242316 w 1216152"/>
              <a:gd name="connsiteY11" fmla="*/ 484632 h 484632"/>
              <a:gd name="connsiteX12" fmla="*/ 0 w 1216152"/>
              <a:gd name="connsiteY12" fmla="*/ 242316 h 484632"/>
              <a:gd name="connsiteX0" fmla="*/ 0 w 1216152"/>
              <a:gd name="connsiteY0" fmla="*/ 242316 h 484632"/>
              <a:gd name="connsiteX1" fmla="*/ 242316 w 1216152"/>
              <a:gd name="connsiteY1" fmla="*/ 0 h 484632"/>
              <a:gd name="connsiteX2" fmla="*/ 242316 w 1216152"/>
              <a:gd name="connsiteY2" fmla="*/ 121158 h 484632"/>
              <a:gd name="connsiteX3" fmla="*/ 609600 w 1216152"/>
              <a:gd name="connsiteY3" fmla="*/ 19895 h 484632"/>
              <a:gd name="connsiteX4" fmla="*/ 973836 w 1216152"/>
              <a:gd name="connsiteY4" fmla="*/ 121158 h 484632"/>
              <a:gd name="connsiteX5" fmla="*/ 973836 w 1216152"/>
              <a:gd name="connsiteY5" fmla="*/ 0 h 484632"/>
              <a:gd name="connsiteX6" fmla="*/ 1216152 w 1216152"/>
              <a:gd name="connsiteY6" fmla="*/ 242316 h 484632"/>
              <a:gd name="connsiteX7" fmla="*/ 973836 w 1216152"/>
              <a:gd name="connsiteY7" fmla="*/ 484632 h 484632"/>
              <a:gd name="connsiteX8" fmla="*/ 973836 w 1216152"/>
              <a:gd name="connsiteY8" fmla="*/ 363474 h 484632"/>
              <a:gd name="connsiteX9" fmla="*/ 593125 w 1216152"/>
              <a:gd name="connsiteY9" fmla="*/ 247135 h 484632"/>
              <a:gd name="connsiteX10" fmla="*/ 242316 w 1216152"/>
              <a:gd name="connsiteY10" fmla="*/ 363474 h 484632"/>
              <a:gd name="connsiteX11" fmla="*/ 242316 w 1216152"/>
              <a:gd name="connsiteY11" fmla="*/ 484632 h 484632"/>
              <a:gd name="connsiteX12" fmla="*/ 0 w 1216152"/>
              <a:gd name="connsiteY12" fmla="*/ 242316 h 484632"/>
              <a:gd name="connsiteX0" fmla="*/ 0 w 1216152"/>
              <a:gd name="connsiteY0" fmla="*/ 242316 h 484632"/>
              <a:gd name="connsiteX1" fmla="*/ 242316 w 1216152"/>
              <a:gd name="connsiteY1" fmla="*/ 0 h 484632"/>
              <a:gd name="connsiteX2" fmla="*/ 242316 w 1216152"/>
              <a:gd name="connsiteY2" fmla="*/ 121158 h 484632"/>
              <a:gd name="connsiteX3" fmla="*/ 609600 w 1216152"/>
              <a:gd name="connsiteY3" fmla="*/ 19895 h 484632"/>
              <a:gd name="connsiteX4" fmla="*/ 973836 w 1216152"/>
              <a:gd name="connsiteY4" fmla="*/ 121158 h 484632"/>
              <a:gd name="connsiteX5" fmla="*/ 973836 w 1216152"/>
              <a:gd name="connsiteY5" fmla="*/ 0 h 484632"/>
              <a:gd name="connsiteX6" fmla="*/ 1216152 w 1216152"/>
              <a:gd name="connsiteY6" fmla="*/ 242316 h 484632"/>
              <a:gd name="connsiteX7" fmla="*/ 973836 w 1216152"/>
              <a:gd name="connsiteY7" fmla="*/ 484632 h 484632"/>
              <a:gd name="connsiteX8" fmla="*/ 973836 w 1216152"/>
              <a:gd name="connsiteY8" fmla="*/ 363474 h 484632"/>
              <a:gd name="connsiteX9" fmla="*/ 593125 w 1216152"/>
              <a:gd name="connsiteY9" fmla="*/ 247135 h 484632"/>
              <a:gd name="connsiteX10" fmla="*/ 242316 w 1216152"/>
              <a:gd name="connsiteY10" fmla="*/ 363474 h 484632"/>
              <a:gd name="connsiteX11" fmla="*/ 242316 w 1216152"/>
              <a:gd name="connsiteY11" fmla="*/ 484632 h 484632"/>
              <a:gd name="connsiteX12" fmla="*/ 0 w 1216152"/>
              <a:gd name="connsiteY12" fmla="*/ 242316 h 484632"/>
              <a:gd name="connsiteX0" fmla="*/ 0 w 1216152"/>
              <a:gd name="connsiteY0" fmla="*/ 242316 h 484632"/>
              <a:gd name="connsiteX1" fmla="*/ 242316 w 1216152"/>
              <a:gd name="connsiteY1" fmla="*/ 0 h 484632"/>
              <a:gd name="connsiteX2" fmla="*/ 242316 w 1216152"/>
              <a:gd name="connsiteY2" fmla="*/ 121158 h 484632"/>
              <a:gd name="connsiteX3" fmla="*/ 609600 w 1216152"/>
              <a:gd name="connsiteY3" fmla="*/ 19895 h 484632"/>
              <a:gd name="connsiteX4" fmla="*/ 973836 w 1216152"/>
              <a:gd name="connsiteY4" fmla="*/ 121158 h 484632"/>
              <a:gd name="connsiteX5" fmla="*/ 973836 w 1216152"/>
              <a:gd name="connsiteY5" fmla="*/ 0 h 484632"/>
              <a:gd name="connsiteX6" fmla="*/ 1216152 w 1216152"/>
              <a:gd name="connsiteY6" fmla="*/ 242316 h 484632"/>
              <a:gd name="connsiteX7" fmla="*/ 973836 w 1216152"/>
              <a:gd name="connsiteY7" fmla="*/ 484632 h 484632"/>
              <a:gd name="connsiteX8" fmla="*/ 973836 w 1216152"/>
              <a:gd name="connsiteY8" fmla="*/ 363474 h 484632"/>
              <a:gd name="connsiteX9" fmla="*/ 593125 w 1216152"/>
              <a:gd name="connsiteY9" fmla="*/ 247135 h 484632"/>
              <a:gd name="connsiteX10" fmla="*/ 242316 w 1216152"/>
              <a:gd name="connsiteY10" fmla="*/ 363474 h 484632"/>
              <a:gd name="connsiteX11" fmla="*/ 242316 w 1216152"/>
              <a:gd name="connsiteY11" fmla="*/ 484632 h 484632"/>
              <a:gd name="connsiteX12" fmla="*/ 0 w 1216152"/>
              <a:gd name="connsiteY12" fmla="*/ 242316 h 484632"/>
              <a:gd name="connsiteX0" fmla="*/ 0 w 1216152"/>
              <a:gd name="connsiteY0" fmla="*/ 242316 h 484632"/>
              <a:gd name="connsiteX1" fmla="*/ 242316 w 1216152"/>
              <a:gd name="connsiteY1" fmla="*/ 0 h 484632"/>
              <a:gd name="connsiteX2" fmla="*/ 242316 w 1216152"/>
              <a:gd name="connsiteY2" fmla="*/ 121158 h 484632"/>
              <a:gd name="connsiteX3" fmla="*/ 609600 w 1216152"/>
              <a:gd name="connsiteY3" fmla="*/ 19895 h 484632"/>
              <a:gd name="connsiteX4" fmla="*/ 973836 w 1216152"/>
              <a:gd name="connsiteY4" fmla="*/ 121158 h 484632"/>
              <a:gd name="connsiteX5" fmla="*/ 973836 w 1216152"/>
              <a:gd name="connsiteY5" fmla="*/ 0 h 484632"/>
              <a:gd name="connsiteX6" fmla="*/ 1216152 w 1216152"/>
              <a:gd name="connsiteY6" fmla="*/ 242316 h 484632"/>
              <a:gd name="connsiteX7" fmla="*/ 973836 w 1216152"/>
              <a:gd name="connsiteY7" fmla="*/ 484632 h 484632"/>
              <a:gd name="connsiteX8" fmla="*/ 973836 w 1216152"/>
              <a:gd name="connsiteY8" fmla="*/ 363474 h 484632"/>
              <a:gd name="connsiteX9" fmla="*/ 593125 w 1216152"/>
              <a:gd name="connsiteY9" fmla="*/ 247135 h 484632"/>
              <a:gd name="connsiteX10" fmla="*/ 242316 w 1216152"/>
              <a:gd name="connsiteY10" fmla="*/ 363474 h 484632"/>
              <a:gd name="connsiteX11" fmla="*/ 242316 w 1216152"/>
              <a:gd name="connsiteY11" fmla="*/ 484632 h 484632"/>
              <a:gd name="connsiteX12" fmla="*/ 0 w 1216152"/>
              <a:gd name="connsiteY12" fmla="*/ 242316 h 484632"/>
              <a:gd name="connsiteX0" fmla="*/ 0 w 1216152"/>
              <a:gd name="connsiteY0" fmla="*/ 242316 h 484632"/>
              <a:gd name="connsiteX1" fmla="*/ 242316 w 1216152"/>
              <a:gd name="connsiteY1" fmla="*/ 0 h 484632"/>
              <a:gd name="connsiteX2" fmla="*/ 242316 w 1216152"/>
              <a:gd name="connsiteY2" fmla="*/ 121158 h 484632"/>
              <a:gd name="connsiteX3" fmla="*/ 609600 w 1216152"/>
              <a:gd name="connsiteY3" fmla="*/ 19895 h 484632"/>
              <a:gd name="connsiteX4" fmla="*/ 973836 w 1216152"/>
              <a:gd name="connsiteY4" fmla="*/ 121158 h 484632"/>
              <a:gd name="connsiteX5" fmla="*/ 973836 w 1216152"/>
              <a:gd name="connsiteY5" fmla="*/ 0 h 484632"/>
              <a:gd name="connsiteX6" fmla="*/ 1216152 w 1216152"/>
              <a:gd name="connsiteY6" fmla="*/ 242316 h 484632"/>
              <a:gd name="connsiteX7" fmla="*/ 973836 w 1216152"/>
              <a:gd name="connsiteY7" fmla="*/ 484632 h 484632"/>
              <a:gd name="connsiteX8" fmla="*/ 973836 w 1216152"/>
              <a:gd name="connsiteY8" fmla="*/ 363474 h 484632"/>
              <a:gd name="connsiteX9" fmla="*/ 593125 w 1216152"/>
              <a:gd name="connsiteY9" fmla="*/ 247135 h 484632"/>
              <a:gd name="connsiteX10" fmla="*/ 242316 w 1216152"/>
              <a:gd name="connsiteY10" fmla="*/ 363474 h 484632"/>
              <a:gd name="connsiteX11" fmla="*/ 242316 w 1216152"/>
              <a:gd name="connsiteY11" fmla="*/ 484632 h 484632"/>
              <a:gd name="connsiteX12" fmla="*/ 0 w 1216152"/>
              <a:gd name="connsiteY12" fmla="*/ 242316 h 484632"/>
              <a:gd name="connsiteX0" fmla="*/ 0 w 1216152"/>
              <a:gd name="connsiteY0" fmla="*/ 242316 h 484632"/>
              <a:gd name="connsiteX1" fmla="*/ 242316 w 1216152"/>
              <a:gd name="connsiteY1" fmla="*/ 0 h 484632"/>
              <a:gd name="connsiteX2" fmla="*/ 242316 w 1216152"/>
              <a:gd name="connsiteY2" fmla="*/ 121158 h 484632"/>
              <a:gd name="connsiteX3" fmla="*/ 609600 w 1216152"/>
              <a:gd name="connsiteY3" fmla="*/ 19895 h 484632"/>
              <a:gd name="connsiteX4" fmla="*/ 973836 w 1216152"/>
              <a:gd name="connsiteY4" fmla="*/ 121158 h 484632"/>
              <a:gd name="connsiteX5" fmla="*/ 973836 w 1216152"/>
              <a:gd name="connsiteY5" fmla="*/ 0 h 484632"/>
              <a:gd name="connsiteX6" fmla="*/ 1216152 w 1216152"/>
              <a:gd name="connsiteY6" fmla="*/ 242316 h 484632"/>
              <a:gd name="connsiteX7" fmla="*/ 973836 w 1216152"/>
              <a:gd name="connsiteY7" fmla="*/ 484632 h 484632"/>
              <a:gd name="connsiteX8" fmla="*/ 973836 w 1216152"/>
              <a:gd name="connsiteY8" fmla="*/ 363474 h 484632"/>
              <a:gd name="connsiteX9" fmla="*/ 617838 w 1216152"/>
              <a:gd name="connsiteY9" fmla="*/ 247135 h 484632"/>
              <a:gd name="connsiteX10" fmla="*/ 242316 w 1216152"/>
              <a:gd name="connsiteY10" fmla="*/ 363474 h 484632"/>
              <a:gd name="connsiteX11" fmla="*/ 242316 w 1216152"/>
              <a:gd name="connsiteY11" fmla="*/ 484632 h 484632"/>
              <a:gd name="connsiteX12" fmla="*/ 0 w 1216152"/>
              <a:gd name="connsiteY12" fmla="*/ 242316 h 484632"/>
              <a:gd name="connsiteX0" fmla="*/ 0 w 1216152"/>
              <a:gd name="connsiteY0" fmla="*/ 242316 h 484632"/>
              <a:gd name="connsiteX1" fmla="*/ 242316 w 1216152"/>
              <a:gd name="connsiteY1" fmla="*/ 0 h 484632"/>
              <a:gd name="connsiteX2" fmla="*/ 242316 w 1216152"/>
              <a:gd name="connsiteY2" fmla="*/ 121158 h 484632"/>
              <a:gd name="connsiteX3" fmla="*/ 609600 w 1216152"/>
              <a:gd name="connsiteY3" fmla="*/ 19895 h 484632"/>
              <a:gd name="connsiteX4" fmla="*/ 973836 w 1216152"/>
              <a:gd name="connsiteY4" fmla="*/ 121158 h 484632"/>
              <a:gd name="connsiteX5" fmla="*/ 973836 w 1216152"/>
              <a:gd name="connsiteY5" fmla="*/ 0 h 484632"/>
              <a:gd name="connsiteX6" fmla="*/ 1216152 w 1216152"/>
              <a:gd name="connsiteY6" fmla="*/ 242316 h 484632"/>
              <a:gd name="connsiteX7" fmla="*/ 973836 w 1216152"/>
              <a:gd name="connsiteY7" fmla="*/ 484632 h 484632"/>
              <a:gd name="connsiteX8" fmla="*/ 973836 w 1216152"/>
              <a:gd name="connsiteY8" fmla="*/ 363474 h 484632"/>
              <a:gd name="connsiteX9" fmla="*/ 617838 w 1216152"/>
              <a:gd name="connsiteY9" fmla="*/ 247135 h 484632"/>
              <a:gd name="connsiteX10" fmla="*/ 242316 w 1216152"/>
              <a:gd name="connsiteY10" fmla="*/ 363474 h 484632"/>
              <a:gd name="connsiteX11" fmla="*/ 242316 w 1216152"/>
              <a:gd name="connsiteY11" fmla="*/ 484632 h 484632"/>
              <a:gd name="connsiteX12" fmla="*/ 0 w 1216152"/>
              <a:gd name="connsiteY12" fmla="*/ 242316 h 484632"/>
              <a:gd name="connsiteX0" fmla="*/ 0 w 1216152"/>
              <a:gd name="connsiteY0" fmla="*/ 242316 h 484632"/>
              <a:gd name="connsiteX1" fmla="*/ 242316 w 1216152"/>
              <a:gd name="connsiteY1" fmla="*/ 0 h 484632"/>
              <a:gd name="connsiteX2" fmla="*/ 242316 w 1216152"/>
              <a:gd name="connsiteY2" fmla="*/ 121158 h 484632"/>
              <a:gd name="connsiteX3" fmla="*/ 609600 w 1216152"/>
              <a:gd name="connsiteY3" fmla="*/ 19895 h 484632"/>
              <a:gd name="connsiteX4" fmla="*/ 973836 w 1216152"/>
              <a:gd name="connsiteY4" fmla="*/ 121158 h 484632"/>
              <a:gd name="connsiteX5" fmla="*/ 973836 w 1216152"/>
              <a:gd name="connsiteY5" fmla="*/ 0 h 484632"/>
              <a:gd name="connsiteX6" fmla="*/ 1216152 w 1216152"/>
              <a:gd name="connsiteY6" fmla="*/ 242316 h 484632"/>
              <a:gd name="connsiteX7" fmla="*/ 973836 w 1216152"/>
              <a:gd name="connsiteY7" fmla="*/ 484632 h 484632"/>
              <a:gd name="connsiteX8" fmla="*/ 973836 w 1216152"/>
              <a:gd name="connsiteY8" fmla="*/ 363474 h 484632"/>
              <a:gd name="connsiteX9" fmla="*/ 617838 w 1216152"/>
              <a:gd name="connsiteY9" fmla="*/ 247135 h 484632"/>
              <a:gd name="connsiteX10" fmla="*/ 242316 w 1216152"/>
              <a:gd name="connsiteY10" fmla="*/ 363474 h 484632"/>
              <a:gd name="connsiteX11" fmla="*/ 242316 w 1216152"/>
              <a:gd name="connsiteY11" fmla="*/ 484632 h 484632"/>
              <a:gd name="connsiteX12" fmla="*/ 0 w 1216152"/>
              <a:gd name="connsiteY12" fmla="*/ 242316 h 484632"/>
              <a:gd name="connsiteX0" fmla="*/ 0 w 1216152"/>
              <a:gd name="connsiteY0" fmla="*/ 242316 h 484632"/>
              <a:gd name="connsiteX1" fmla="*/ 242316 w 1216152"/>
              <a:gd name="connsiteY1" fmla="*/ 0 h 484632"/>
              <a:gd name="connsiteX2" fmla="*/ 242316 w 1216152"/>
              <a:gd name="connsiteY2" fmla="*/ 121158 h 484632"/>
              <a:gd name="connsiteX3" fmla="*/ 609600 w 1216152"/>
              <a:gd name="connsiteY3" fmla="*/ 19895 h 484632"/>
              <a:gd name="connsiteX4" fmla="*/ 973836 w 1216152"/>
              <a:gd name="connsiteY4" fmla="*/ 121158 h 484632"/>
              <a:gd name="connsiteX5" fmla="*/ 973836 w 1216152"/>
              <a:gd name="connsiteY5" fmla="*/ 0 h 484632"/>
              <a:gd name="connsiteX6" fmla="*/ 1216152 w 1216152"/>
              <a:gd name="connsiteY6" fmla="*/ 242316 h 484632"/>
              <a:gd name="connsiteX7" fmla="*/ 973836 w 1216152"/>
              <a:gd name="connsiteY7" fmla="*/ 484632 h 484632"/>
              <a:gd name="connsiteX8" fmla="*/ 973836 w 1216152"/>
              <a:gd name="connsiteY8" fmla="*/ 363474 h 484632"/>
              <a:gd name="connsiteX9" fmla="*/ 617838 w 1216152"/>
              <a:gd name="connsiteY9" fmla="*/ 247135 h 484632"/>
              <a:gd name="connsiteX10" fmla="*/ 242316 w 1216152"/>
              <a:gd name="connsiteY10" fmla="*/ 363474 h 484632"/>
              <a:gd name="connsiteX11" fmla="*/ 242316 w 1216152"/>
              <a:gd name="connsiteY11" fmla="*/ 484632 h 484632"/>
              <a:gd name="connsiteX12" fmla="*/ 0 w 1216152"/>
              <a:gd name="connsiteY12" fmla="*/ 242316 h 484632"/>
              <a:gd name="connsiteX0" fmla="*/ 0 w 1216152"/>
              <a:gd name="connsiteY0" fmla="*/ 242316 h 484632"/>
              <a:gd name="connsiteX1" fmla="*/ 242316 w 1216152"/>
              <a:gd name="connsiteY1" fmla="*/ 0 h 484632"/>
              <a:gd name="connsiteX2" fmla="*/ 242316 w 1216152"/>
              <a:gd name="connsiteY2" fmla="*/ 121158 h 484632"/>
              <a:gd name="connsiteX3" fmla="*/ 609600 w 1216152"/>
              <a:gd name="connsiteY3" fmla="*/ 19895 h 484632"/>
              <a:gd name="connsiteX4" fmla="*/ 973836 w 1216152"/>
              <a:gd name="connsiteY4" fmla="*/ 121158 h 484632"/>
              <a:gd name="connsiteX5" fmla="*/ 973836 w 1216152"/>
              <a:gd name="connsiteY5" fmla="*/ 0 h 484632"/>
              <a:gd name="connsiteX6" fmla="*/ 1216152 w 1216152"/>
              <a:gd name="connsiteY6" fmla="*/ 242316 h 484632"/>
              <a:gd name="connsiteX7" fmla="*/ 973836 w 1216152"/>
              <a:gd name="connsiteY7" fmla="*/ 484632 h 484632"/>
              <a:gd name="connsiteX8" fmla="*/ 973836 w 1216152"/>
              <a:gd name="connsiteY8" fmla="*/ 363474 h 484632"/>
              <a:gd name="connsiteX9" fmla="*/ 617838 w 1216152"/>
              <a:gd name="connsiteY9" fmla="*/ 247135 h 484632"/>
              <a:gd name="connsiteX10" fmla="*/ 242316 w 1216152"/>
              <a:gd name="connsiteY10" fmla="*/ 363474 h 484632"/>
              <a:gd name="connsiteX11" fmla="*/ 242316 w 1216152"/>
              <a:gd name="connsiteY11" fmla="*/ 484632 h 484632"/>
              <a:gd name="connsiteX12" fmla="*/ 0 w 1216152"/>
              <a:gd name="connsiteY12" fmla="*/ 242316 h 484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6152" h="484632">
                <a:moveTo>
                  <a:pt x="0" y="242316"/>
                </a:moveTo>
                <a:lnTo>
                  <a:pt x="242316" y="0"/>
                </a:lnTo>
                <a:lnTo>
                  <a:pt x="242316" y="121158"/>
                </a:lnTo>
                <a:cubicBezTo>
                  <a:pt x="359252" y="120355"/>
                  <a:pt x="253767" y="28936"/>
                  <a:pt x="609600" y="19895"/>
                </a:cubicBezTo>
                <a:cubicBezTo>
                  <a:pt x="961672" y="28936"/>
                  <a:pt x="852424" y="87404"/>
                  <a:pt x="973836" y="121158"/>
                </a:cubicBezTo>
                <a:lnTo>
                  <a:pt x="973836" y="0"/>
                </a:lnTo>
                <a:lnTo>
                  <a:pt x="1216152" y="242316"/>
                </a:lnTo>
                <a:lnTo>
                  <a:pt x="973836" y="484632"/>
                </a:lnTo>
                <a:lnTo>
                  <a:pt x="973836" y="363474"/>
                </a:lnTo>
                <a:cubicBezTo>
                  <a:pt x="841440" y="360392"/>
                  <a:pt x="972655" y="258455"/>
                  <a:pt x="617838" y="247135"/>
                </a:cubicBezTo>
                <a:cubicBezTo>
                  <a:pt x="229053" y="252964"/>
                  <a:pt x="367490" y="324694"/>
                  <a:pt x="242316" y="363474"/>
                </a:cubicBezTo>
                <a:lnTo>
                  <a:pt x="242316" y="484632"/>
                </a:lnTo>
                <a:lnTo>
                  <a:pt x="0" y="242316"/>
                </a:lnTo>
                <a:close/>
              </a:path>
            </a:pathLst>
          </a:cu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sp>
        <p:nvSpPr>
          <p:cNvPr id="40" name="Двойная стрелка влево/вправо 8"/>
          <p:cNvSpPr/>
          <p:nvPr/>
        </p:nvSpPr>
        <p:spPr>
          <a:xfrm rot="5400000">
            <a:off x="6687605" y="3695137"/>
            <a:ext cx="1586109" cy="308759"/>
          </a:xfrm>
          <a:custGeom>
            <a:avLst/>
            <a:gdLst>
              <a:gd name="connsiteX0" fmla="*/ 0 w 1216152"/>
              <a:gd name="connsiteY0" fmla="*/ 242316 h 484632"/>
              <a:gd name="connsiteX1" fmla="*/ 242316 w 1216152"/>
              <a:gd name="connsiteY1" fmla="*/ 0 h 484632"/>
              <a:gd name="connsiteX2" fmla="*/ 242316 w 1216152"/>
              <a:gd name="connsiteY2" fmla="*/ 121158 h 484632"/>
              <a:gd name="connsiteX3" fmla="*/ 973836 w 1216152"/>
              <a:gd name="connsiteY3" fmla="*/ 121158 h 484632"/>
              <a:gd name="connsiteX4" fmla="*/ 973836 w 1216152"/>
              <a:gd name="connsiteY4" fmla="*/ 0 h 484632"/>
              <a:gd name="connsiteX5" fmla="*/ 1216152 w 1216152"/>
              <a:gd name="connsiteY5" fmla="*/ 242316 h 484632"/>
              <a:gd name="connsiteX6" fmla="*/ 973836 w 1216152"/>
              <a:gd name="connsiteY6" fmla="*/ 484632 h 484632"/>
              <a:gd name="connsiteX7" fmla="*/ 973836 w 1216152"/>
              <a:gd name="connsiteY7" fmla="*/ 363474 h 484632"/>
              <a:gd name="connsiteX8" fmla="*/ 242316 w 1216152"/>
              <a:gd name="connsiteY8" fmla="*/ 363474 h 484632"/>
              <a:gd name="connsiteX9" fmla="*/ 242316 w 1216152"/>
              <a:gd name="connsiteY9" fmla="*/ 484632 h 484632"/>
              <a:gd name="connsiteX10" fmla="*/ 0 w 1216152"/>
              <a:gd name="connsiteY10" fmla="*/ 242316 h 484632"/>
              <a:gd name="connsiteX0" fmla="*/ 0 w 1216152"/>
              <a:gd name="connsiteY0" fmla="*/ 242316 h 484632"/>
              <a:gd name="connsiteX1" fmla="*/ 242316 w 1216152"/>
              <a:gd name="connsiteY1" fmla="*/ 0 h 484632"/>
              <a:gd name="connsiteX2" fmla="*/ 242316 w 1216152"/>
              <a:gd name="connsiteY2" fmla="*/ 121158 h 484632"/>
              <a:gd name="connsiteX3" fmla="*/ 973836 w 1216152"/>
              <a:gd name="connsiteY3" fmla="*/ 121158 h 484632"/>
              <a:gd name="connsiteX4" fmla="*/ 973836 w 1216152"/>
              <a:gd name="connsiteY4" fmla="*/ 0 h 484632"/>
              <a:gd name="connsiteX5" fmla="*/ 1216152 w 1216152"/>
              <a:gd name="connsiteY5" fmla="*/ 242316 h 484632"/>
              <a:gd name="connsiteX6" fmla="*/ 973836 w 1216152"/>
              <a:gd name="connsiteY6" fmla="*/ 484632 h 484632"/>
              <a:gd name="connsiteX7" fmla="*/ 973836 w 1216152"/>
              <a:gd name="connsiteY7" fmla="*/ 363474 h 484632"/>
              <a:gd name="connsiteX8" fmla="*/ 593125 w 1216152"/>
              <a:gd name="connsiteY8" fmla="*/ 247135 h 484632"/>
              <a:gd name="connsiteX9" fmla="*/ 242316 w 1216152"/>
              <a:gd name="connsiteY9" fmla="*/ 363474 h 484632"/>
              <a:gd name="connsiteX10" fmla="*/ 242316 w 1216152"/>
              <a:gd name="connsiteY10" fmla="*/ 484632 h 484632"/>
              <a:gd name="connsiteX11" fmla="*/ 0 w 1216152"/>
              <a:gd name="connsiteY11" fmla="*/ 242316 h 484632"/>
              <a:gd name="connsiteX0" fmla="*/ 0 w 1216152"/>
              <a:gd name="connsiteY0" fmla="*/ 242316 h 484632"/>
              <a:gd name="connsiteX1" fmla="*/ 242316 w 1216152"/>
              <a:gd name="connsiteY1" fmla="*/ 0 h 484632"/>
              <a:gd name="connsiteX2" fmla="*/ 242316 w 1216152"/>
              <a:gd name="connsiteY2" fmla="*/ 121158 h 484632"/>
              <a:gd name="connsiteX3" fmla="*/ 659027 w 1216152"/>
              <a:gd name="connsiteY3" fmla="*/ 19895 h 484632"/>
              <a:gd name="connsiteX4" fmla="*/ 973836 w 1216152"/>
              <a:gd name="connsiteY4" fmla="*/ 121158 h 484632"/>
              <a:gd name="connsiteX5" fmla="*/ 973836 w 1216152"/>
              <a:gd name="connsiteY5" fmla="*/ 0 h 484632"/>
              <a:gd name="connsiteX6" fmla="*/ 1216152 w 1216152"/>
              <a:gd name="connsiteY6" fmla="*/ 242316 h 484632"/>
              <a:gd name="connsiteX7" fmla="*/ 973836 w 1216152"/>
              <a:gd name="connsiteY7" fmla="*/ 484632 h 484632"/>
              <a:gd name="connsiteX8" fmla="*/ 973836 w 1216152"/>
              <a:gd name="connsiteY8" fmla="*/ 363474 h 484632"/>
              <a:gd name="connsiteX9" fmla="*/ 593125 w 1216152"/>
              <a:gd name="connsiteY9" fmla="*/ 247135 h 484632"/>
              <a:gd name="connsiteX10" fmla="*/ 242316 w 1216152"/>
              <a:gd name="connsiteY10" fmla="*/ 363474 h 484632"/>
              <a:gd name="connsiteX11" fmla="*/ 242316 w 1216152"/>
              <a:gd name="connsiteY11" fmla="*/ 484632 h 484632"/>
              <a:gd name="connsiteX12" fmla="*/ 0 w 1216152"/>
              <a:gd name="connsiteY12" fmla="*/ 242316 h 484632"/>
              <a:gd name="connsiteX0" fmla="*/ 0 w 1216152"/>
              <a:gd name="connsiteY0" fmla="*/ 242316 h 484632"/>
              <a:gd name="connsiteX1" fmla="*/ 242316 w 1216152"/>
              <a:gd name="connsiteY1" fmla="*/ 0 h 484632"/>
              <a:gd name="connsiteX2" fmla="*/ 242316 w 1216152"/>
              <a:gd name="connsiteY2" fmla="*/ 121158 h 484632"/>
              <a:gd name="connsiteX3" fmla="*/ 609600 w 1216152"/>
              <a:gd name="connsiteY3" fmla="*/ 19895 h 484632"/>
              <a:gd name="connsiteX4" fmla="*/ 973836 w 1216152"/>
              <a:gd name="connsiteY4" fmla="*/ 121158 h 484632"/>
              <a:gd name="connsiteX5" fmla="*/ 973836 w 1216152"/>
              <a:gd name="connsiteY5" fmla="*/ 0 h 484632"/>
              <a:gd name="connsiteX6" fmla="*/ 1216152 w 1216152"/>
              <a:gd name="connsiteY6" fmla="*/ 242316 h 484632"/>
              <a:gd name="connsiteX7" fmla="*/ 973836 w 1216152"/>
              <a:gd name="connsiteY7" fmla="*/ 484632 h 484632"/>
              <a:gd name="connsiteX8" fmla="*/ 973836 w 1216152"/>
              <a:gd name="connsiteY8" fmla="*/ 363474 h 484632"/>
              <a:gd name="connsiteX9" fmla="*/ 593125 w 1216152"/>
              <a:gd name="connsiteY9" fmla="*/ 247135 h 484632"/>
              <a:gd name="connsiteX10" fmla="*/ 242316 w 1216152"/>
              <a:gd name="connsiteY10" fmla="*/ 363474 h 484632"/>
              <a:gd name="connsiteX11" fmla="*/ 242316 w 1216152"/>
              <a:gd name="connsiteY11" fmla="*/ 484632 h 484632"/>
              <a:gd name="connsiteX12" fmla="*/ 0 w 1216152"/>
              <a:gd name="connsiteY12" fmla="*/ 242316 h 484632"/>
              <a:gd name="connsiteX0" fmla="*/ 0 w 1216152"/>
              <a:gd name="connsiteY0" fmla="*/ 242316 h 484632"/>
              <a:gd name="connsiteX1" fmla="*/ 242316 w 1216152"/>
              <a:gd name="connsiteY1" fmla="*/ 0 h 484632"/>
              <a:gd name="connsiteX2" fmla="*/ 242316 w 1216152"/>
              <a:gd name="connsiteY2" fmla="*/ 121158 h 484632"/>
              <a:gd name="connsiteX3" fmla="*/ 609600 w 1216152"/>
              <a:gd name="connsiteY3" fmla="*/ 19895 h 484632"/>
              <a:gd name="connsiteX4" fmla="*/ 973836 w 1216152"/>
              <a:gd name="connsiteY4" fmla="*/ 121158 h 484632"/>
              <a:gd name="connsiteX5" fmla="*/ 973836 w 1216152"/>
              <a:gd name="connsiteY5" fmla="*/ 0 h 484632"/>
              <a:gd name="connsiteX6" fmla="*/ 1216152 w 1216152"/>
              <a:gd name="connsiteY6" fmla="*/ 242316 h 484632"/>
              <a:gd name="connsiteX7" fmla="*/ 973836 w 1216152"/>
              <a:gd name="connsiteY7" fmla="*/ 484632 h 484632"/>
              <a:gd name="connsiteX8" fmla="*/ 973836 w 1216152"/>
              <a:gd name="connsiteY8" fmla="*/ 363474 h 484632"/>
              <a:gd name="connsiteX9" fmla="*/ 593125 w 1216152"/>
              <a:gd name="connsiteY9" fmla="*/ 247135 h 484632"/>
              <a:gd name="connsiteX10" fmla="*/ 242316 w 1216152"/>
              <a:gd name="connsiteY10" fmla="*/ 363474 h 484632"/>
              <a:gd name="connsiteX11" fmla="*/ 242316 w 1216152"/>
              <a:gd name="connsiteY11" fmla="*/ 484632 h 484632"/>
              <a:gd name="connsiteX12" fmla="*/ 0 w 1216152"/>
              <a:gd name="connsiteY12" fmla="*/ 242316 h 484632"/>
              <a:gd name="connsiteX0" fmla="*/ 0 w 1216152"/>
              <a:gd name="connsiteY0" fmla="*/ 242316 h 484632"/>
              <a:gd name="connsiteX1" fmla="*/ 242316 w 1216152"/>
              <a:gd name="connsiteY1" fmla="*/ 0 h 484632"/>
              <a:gd name="connsiteX2" fmla="*/ 242316 w 1216152"/>
              <a:gd name="connsiteY2" fmla="*/ 121158 h 484632"/>
              <a:gd name="connsiteX3" fmla="*/ 609600 w 1216152"/>
              <a:gd name="connsiteY3" fmla="*/ 19895 h 484632"/>
              <a:gd name="connsiteX4" fmla="*/ 973836 w 1216152"/>
              <a:gd name="connsiteY4" fmla="*/ 121158 h 484632"/>
              <a:gd name="connsiteX5" fmla="*/ 973836 w 1216152"/>
              <a:gd name="connsiteY5" fmla="*/ 0 h 484632"/>
              <a:gd name="connsiteX6" fmla="*/ 1216152 w 1216152"/>
              <a:gd name="connsiteY6" fmla="*/ 242316 h 484632"/>
              <a:gd name="connsiteX7" fmla="*/ 973836 w 1216152"/>
              <a:gd name="connsiteY7" fmla="*/ 484632 h 484632"/>
              <a:gd name="connsiteX8" fmla="*/ 973836 w 1216152"/>
              <a:gd name="connsiteY8" fmla="*/ 363474 h 484632"/>
              <a:gd name="connsiteX9" fmla="*/ 593125 w 1216152"/>
              <a:gd name="connsiteY9" fmla="*/ 247135 h 484632"/>
              <a:gd name="connsiteX10" fmla="*/ 242316 w 1216152"/>
              <a:gd name="connsiteY10" fmla="*/ 363474 h 484632"/>
              <a:gd name="connsiteX11" fmla="*/ 242316 w 1216152"/>
              <a:gd name="connsiteY11" fmla="*/ 484632 h 484632"/>
              <a:gd name="connsiteX12" fmla="*/ 0 w 1216152"/>
              <a:gd name="connsiteY12" fmla="*/ 242316 h 484632"/>
              <a:gd name="connsiteX0" fmla="*/ 0 w 1216152"/>
              <a:gd name="connsiteY0" fmla="*/ 242316 h 484632"/>
              <a:gd name="connsiteX1" fmla="*/ 242316 w 1216152"/>
              <a:gd name="connsiteY1" fmla="*/ 0 h 484632"/>
              <a:gd name="connsiteX2" fmla="*/ 242316 w 1216152"/>
              <a:gd name="connsiteY2" fmla="*/ 121158 h 484632"/>
              <a:gd name="connsiteX3" fmla="*/ 609600 w 1216152"/>
              <a:gd name="connsiteY3" fmla="*/ 19895 h 484632"/>
              <a:gd name="connsiteX4" fmla="*/ 973836 w 1216152"/>
              <a:gd name="connsiteY4" fmla="*/ 121158 h 484632"/>
              <a:gd name="connsiteX5" fmla="*/ 973836 w 1216152"/>
              <a:gd name="connsiteY5" fmla="*/ 0 h 484632"/>
              <a:gd name="connsiteX6" fmla="*/ 1216152 w 1216152"/>
              <a:gd name="connsiteY6" fmla="*/ 242316 h 484632"/>
              <a:gd name="connsiteX7" fmla="*/ 973836 w 1216152"/>
              <a:gd name="connsiteY7" fmla="*/ 484632 h 484632"/>
              <a:gd name="connsiteX8" fmla="*/ 973836 w 1216152"/>
              <a:gd name="connsiteY8" fmla="*/ 363474 h 484632"/>
              <a:gd name="connsiteX9" fmla="*/ 593125 w 1216152"/>
              <a:gd name="connsiteY9" fmla="*/ 247135 h 484632"/>
              <a:gd name="connsiteX10" fmla="*/ 242316 w 1216152"/>
              <a:gd name="connsiteY10" fmla="*/ 363474 h 484632"/>
              <a:gd name="connsiteX11" fmla="*/ 242316 w 1216152"/>
              <a:gd name="connsiteY11" fmla="*/ 484632 h 484632"/>
              <a:gd name="connsiteX12" fmla="*/ 0 w 1216152"/>
              <a:gd name="connsiteY12" fmla="*/ 242316 h 484632"/>
              <a:gd name="connsiteX0" fmla="*/ 0 w 1216152"/>
              <a:gd name="connsiteY0" fmla="*/ 242316 h 484632"/>
              <a:gd name="connsiteX1" fmla="*/ 242316 w 1216152"/>
              <a:gd name="connsiteY1" fmla="*/ 0 h 484632"/>
              <a:gd name="connsiteX2" fmla="*/ 242316 w 1216152"/>
              <a:gd name="connsiteY2" fmla="*/ 121158 h 484632"/>
              <a:gd name="connsiteX3" fmla="*/ 609600 w 1216152"/>
              <a:gd name="connsiteY3" fmla="*/ 19895 h 484632"/>
              <a:gd name="connsiteX4" fmla="*/ 973836 w 1216152"/>
              <a:gd name="connsiteY4" fmla="*/ 121158 h 484632"/>
              <a:gd name="connsiteX5" fmla="*/ 973836 w 1216152"/>
              <a:gd name="connsiteY5" fmla="*/ 0 h 484632"/>
              <a:gd name="connsiteX6" fmla="*/ 1216152 w 1216152"/>
              <a:gd name="connsiteY6" fmla="*/ 242316 h 484632"/>
              <a:gd name="connsiteX7" fmla="*/ 973836 w 1216152"/>
              <a:gd name="connsiteY7" fmla="*/ 484632 h 484632"/>
              <a:gd name="connsiteX8" fmla="*/ 973836 w 1216152"/>
              <a:gd name="connsiteY8" fmla="*/ 363474 h 484632"/>
              <a:gd name="connsiteX9" fmla="*/ 593125 w 1216152"/>
              <a:gd name="connsiteY9" fmla="*/ 247135 h 484632"/>
              <a:gd name="connsiteX10" fmla="*/ 242316 w 1216152"/>
              <a:gd name="connsiteY10" fmla="*/ 363474 h 484632"/>
              <a:gd name="connsiteX11" fmla="*/ 242316 w 1216152"/>
              <a:gd name="connsiteY11" fmla="*/ 484632 h 484632"/>
              <a:gd name="connsiteX12" fmla="*/ 0 w 1216152"/>
              <a:gd name="connsiteY12" fmla="*/ 242316 h 484632"/>
              <a:gd name="connsiteX0" fmla="*/ 0 w 1216152"/>
              <a:gd name="connsiteY0" fmla="*/ 242316 h 484632"/>
              <a:gd name="connsiteX1" fmla="*/ 242316 w 1216152"/>
              <a:gd name="connsiteY1" fmla="*/ 0 h 484632"/>
              <a:gd name="connsiteX2" fmla="*/ 242316 w 1216152"/>
              <a:gd name="connsiteY2" fmla="*/ 121158 h 484632"/>
              <a:gd name="connsiteX3" fmla="*/ 609600 w 1216152"/>
              <a:gd name="connsiteY3" fmla="*/ 19895 h 484632"/>
              <a:gd name="connsiteX4" fmla="*/ 973836 w 1216152"/>
              <a:gd name="connsiteY4" fmla="*/ 121158 h 484632"/>
              <a:gd name="connsiteX5" fmla="*/ 973836 w 1216152"/>
              <a:gd name="connsiteY5" fmla="*/ 0 h 484632"/>
              <a:gd name="connsiteX6" fmla="*/ 1216152 w 1216152"/>
              <a:gd name="connsiteY6" fmla="*/ 242316 h 484632"/>
              <a:gd name="connsiteX7" fmla="*/ 973836 w 1216152"/>
              <a:gd name="connsiteY7" fmla="*/ 484632 h 484632"/>
              <a:gd name="connsiteX8" fmla="*/ 973836 w 1216152"/>
              <a:gd name="connsiteY8" fmla="*/ 363474 h 484632"/>
              <a:gd name="connsiteX9" fmla="*/ 617838 w 1216152"/>
              <a:gd name="connsiteY9" fmla="*/ 247135 h 484632"/>
              <a:gd name="connsiteX10" fmla="*/ 242316 w 1216152"/>
              <a:gd name="connsiteY10" fmla="*/ 363474 h 484632"/>
              <a:gd name="connsiteX11" fmla="*/ 242316 w 1216152"/>
              <a:gd name="connsiteY11" fmla="*/ 484632 h 484632"/>
              <a:gd name="connsiteX12" fmla="*/ 0 w 1216152"/>
              <a:gd name="connsiteY12" fmla="*/ 242316 h 484632"/>
              <a:gd name="connsiteX0" fmla="*/ 0 w 1216152"/>
              <a:gd name="connsiteY0" fmla="*/ 242316 h 484632"/>
              <a:gd name="connsiteX1" fmla="*/ 242316 w 1216152"/>
              <a:gd name="connsiteY1" fmla="*/ 0 h 484632"/>
              <a:gd name="connsiteX2" fmla="*/ 242316 w 1216152"/>
              <a:gd name="connsiteY2" fmla="*/ 121158 h 484632"/>
              <a:gd name="connsiteX3" fmla="*/ 609600 w 1216152"/>
              <a:gd name="connsiteY3" fmla="*/ 19895 h 484632"/>
              <a:gd name="connsiteX4" fmla="*/ 973836 w 1216152"/>
              <a:gd name="connsiteY4" fmla="*/ 121158 h 484632"/>
              <a:gd name="connsiteX5" fmla="*/ 973836 w 1216152"/>
              <a:gd name="connsiteY5" fmla="*/ 0 h 484632"/>
              <a:gd name="connsiteX6" fmla="*/ 1216152 w 1216152"/>
              <a:gd name="connsiteY6" fmla="*/ 242316 h 484632"/>
              <a:gd name="connsiteX7" fmla="*/ 973836 w 1216152"/>
              <a:gd name="connsiteY7" fmla="*/ 484632 h 484632"/>
              <a:gd name="connsiteX8" fmla="*/ 973836 w 1216152"/>
              <a:gd name="connsiteY8" fmla="*/ 363474 h 484632"/>
              <a:gd name="connsiteX9" fmla="*/ 617838 w 1216152"/>
              <a:gd name="connsiteY9" fmla="*/ 247135 h 484632"/>
              <a:gd name="connsiteX10" fmla="*/ 242316 w 1216152"/>
              <a:gd name="connsiteY10" fmla="*/ 363474 h 484632"/>
              <a:gd name="connsiteX11" fmla="*/ 242316 w 1216152"/>
              <a:gd name="connsiteY11" fmla="*/ 484632 h 484632"/>
              <a:gd name="connsiteX12" fmla="*/ 0 w 1216152"/>
              <a:gd name="connsiteY12" fmla="*/ 242316 h 484632"/>
              <a:gd name="connsiteX0" fmla="*/ 0 w 1216152"/>
              <a:gd name="connsiteY0" fmla="*/ 242316 h 484632"/>
              <a:gd name="connsiteX1" fmla="*/ 242316 w 1216152"/>
              <a:gd name="connsiteY1" fmla="*/ 0 h 484632"/>
              <a:gd name="connsiteX2" fmla="*/ 242316 w 1216152"/>
              <a:gd name="connsiteY2" fmla="*/ 121158 h 484632"/>
              <a:gd name="connsiteX3" fmla="*/ 609600 w 1216152"/>
              <a:gd name="connsiteY3" fmla="*/ 19895 h 484632"/>
              <a:gd name="connsiteX4" fmla="*/ 973836 w 1216152"/>
              <a:gd name="connsiteY4" fmla="*/ 121158 h 484632"/>
              <a:gd name="connsiteX5" fmla="*/ 973836 w 1216152"/>
              <a:gd name="connsiteY5" fmla="*/ 0 h 484632"/>
              <a:gd name="connsiteX6" fmla="*/ 1216152 w 1216152"/>
              <a:gd name="connsiteY6" fmla="*/ 242316 h 484632"/>
              <a:gd name="connsiteX7" fmla="*/ 973836 w 1216152"/>
              <a:gd name="connsiteY7" fmla="*/ 484632 h 484632"/>
              <a:gd name="connsiteX8" fmla="*/ 973836 w 1216152"/>
              <a:gd name="connsiteY8" fmla="*/ 363474 h 484632"/>
              <a:gd name="connsiteX9" fmla="*/ 617838 w 1216152"/>
              <a:gd name="connsiteY9" fmla="*/ 247135 h 484632"/>
              <a:gd name="connsiteX10" fmla="*/ 242316 w 1216152"/>
              <a:gd name="connsiteY10" fmla="*/ 363474 h 484632"/>
              <a:gd name="connsiteX11" fmla="*/ 242316 w 1216152"/>
              <a:gd name="connsiteY11" fmla="*/ 484632 h 484632"/>
              <a:gd name="connsiteX12" fmla="*/ 0 w 1216152"/>
              <a:gd name="connsiteY12" fmla="*/ 242316 h 484632"/>
              <a:gd name="connsiteX0" fmla="*/ 0 w 1216152"/>
              <a:gd name="connsiteY0" fmla="*/ 242316 h 484632"/>
              <a:gd name="connsiteX1" fmla="*/ 242316 w 1216152"/>
              <a:gd name="connsiteY1" fmla="*/ 0 h 484632"/>
              <a:gd name="connsiteX2" fmla="*/ 242316 w 1216152"/>
              <a:gd name="connsiteY2" fmla="*/ 121158 h 484632"/>
              <a:gd name="connsiteX3" fmla="*/ 609600 w 1216152"/>
              <a:gd name="connsiteY3" fmla="*/ 19895 h 484632"/>
              <a:gd name="connsiteX4" fmla="*/ 973836 w 1216152"/>
              <a:gd name="connsiteY4" fmla="*/ 121158 h 484632"/>
              <a:gd name="connsiteX5" fmla="*/ 973836 w 1216152"/>
              <a:gd name="connsiteY5" fmla="*/ 0 h 484632"/>
              <a:gd name="connsiteX6" fmla="*/ 1216152 w 1216152"/>
              <a:gd name="connsiteY6" fmla="*/ 242316 h 484632"/>
              <a:gd name="connsiteX7" fmla="*/ 973836 w 1216152"/>
              <a:gd name="connsiteY7" fmla="*/ 484632 h 484632"/>
              <a:gd name="connsiteX8" fmla="*/ 973836 w 1216152"/>
              <a:gd name="connsiteY8" fmla="*/ 363474 h 484632"/>
              <a:gd name="connsiteX9" fmla="*/ 617838 w 1216152"/>
              <a:gd name="connsiteY9" fmla="*/ 247135 h 484632"/>
              <a:gd name="connsiteX10" fmla="*/ 242316 w 1216152"/>
              <a:gd name="connsiteY10" fmla="*/ 363474 h 484632"/>
              <a:gd name="connsiteX11" fmla="*/ 242316 w 1216152"/>
              <a:gd name="connsiteY11" fmla="*/ 484632 h 484632"/>
              <a:gd name="connsiteX12" fmla="*/ 0 w 1216152"/>
              <a:gd name="connsiteY12" fmla="*/ 242316 h 484632"/>
              <a:gd name="connsiteX0" fmla="*/ 0 w 1216152"/>
              <a:gd name="connsiteY0" fmla="*/ 242316 h 484632"/>
              <a:gd name="connsiteX1" fmla="*/ 242316 w 1216152"/>
              <a:gd name="connsiteY1" fmla="*/ 0 h 484632"/>
              <a:gd name="connsiteX2" fmla="*/ 242316 w 1216152"/>
              <a:gd name="connsiteY2" fmla="*/ 121158 h 484632"/>
              <a:gd name="connsiteX3" fmla="*/ 609600 w 1216152"/>
              <a:gd name="connsiteY3" fmla="*/ 19895 h 484632"/>
              <a:gd name="connsiteX4" fmla="*/ 973836 w 1216152"/>
              <a:gd name="connsiteY4" fmla="*/ 121158 h 484632"/>
              <a:gd name="connsiteX5" fmla="*/ 973836 w 1216152"/>
              <a:gd name="connsiteY5" fmla="*/ 0 h 484632"/>
              <a:gd name="connsiteX6" fmla="*/ 1216152 w 1216152"/>
              <a:gd name="connsiteY6" fmla="*/ 242316 h 484632"/>
              <a:gd name="connsiteX7" fmla="*/ 973836 w 1216152"/>
              <a:gd name="connsiteY7" fmla="*/ 484632 h 484632"/>
              <a:gd name="connsiteX8" fmla="*/ 973836 w 1216152"/>
              <a:gd name="connsiteY8" fmla="*/ 363474 h 484632"/>
              <a:gd name="connsiteX9" fmla="*/ 617838 w 1216152"/>
              <a:gd name="connsiteY9" fmla="*/ 247135 h 484632"/>
              <a:gd name="connsiteX10" fmla="*/ 242316 w 1216152"/>
              <a:gd name="connsiteY10" fmla="*/ 363474 h 484632"/>
              <a:gd name="connsiteX11" fmla="*/ 242316 w 1216152"/>
              <a:gd name="connsiteY11" fmla="*/ 484632 h 484632"/>
              <a:gd name="connsiteX12" fmla="*/ 0 w 1216152"/>
              <a:gd name="connsiteY12" fmla="*/ 242316 h 484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6152" h="484632">
                <a:moveTo>
                  <a:pt x="0" y="242316"/>
                </a:moveTo>
                <a:lnTo>
                  <a:pt x="242316" y="0"/>
                </a:lnTo>
                <a:lnTo>
                  <a:pt x="242316" y="121158"/>
                </a:lnTo>
                <a:cubicBezTo>
                  <a:pt x="359252" y="120355"/>
                  <a:pt x="253767" y="28936"/>
                  <a:pt x="609600" y="19895"/>
                </a:cubicBezTo>
                <a:cubicBezTo>
                  <a:pt x="961672" y="28936"/>
                  <a:pt x="852424" y="87404"/>
                  <a:pt x="973836" y="121158"/>
                </a:cubicBezTo>
                <a:lnTo>
                  <a:pt x="973836" y="0"/>
                </a:lnTo>
                <a:lnTo>
                  <a:pt x="1216152" y="242316"/>
                </a:lnTo>
                <a:lnTo>
                  <a:pt x="973836" y="484632"/>
                </a:lnTo>
                <a:lnTo>
                  <a:pt x="973836" y="363474"/>
                </a:lnTo>
                <a:cubicBezTo>
                  <a:pt x="841440" y="360392"/>
                  <a:pt x="972655" y="258455"/>
                  <a:pt x="617838" y="247135"/>
                </a:cubicBezTo>
                <a:cubicBezTo>
                  <a:pt x="229053" y="252964"/>
                  <a:pt x="367490" y="324694"/>
                  <a:pt x="242316" y="363474"/>
                </a:cubicBezTo>
                <a:lnTo>
                  <a:pt x="242316" y="484632"/>
                </a:lnTo>
                <a:lnTo>
                  <a:pt x="0" y="242316"/>
                </a:lnTo>
                <a:close/>
              </a:path>
            </a:pathLst>
          </a:cu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sp>
        <p:nvSpPr>
          <p:cNvPr id="41" name="Двойная стрелка влево/вправо 8"/>
          <p:cNvSpPr/>
          <p:nvPr/>
        </p:nvSpPr>
        <p:spPr>
          <a:xfrm rot="11028561">
            <a:off x="3342713" y="5785503"/>
            <a:ext cx="1969271" cy="308759"/>
          </a:xfrm>
          <a:custGeom>
            <a:avLst/>
            <a:gdLst>
              <a:gd name="connsiteX0" fmla="*/ 0 w 1216152"/>
              <a:gd name="connsiteY0" fmla="*/ 242316 h 484632"/>
              <a:gd name="connsiteX1" fmla="*/ 242316 w 1216152"/>
              <a:gd name="connsiteY1" fmla="*/ 0 h 484632"/>
              <a:gd name="connsiteX2" fmla="*/ 242316 w 1216152"/>
              <a:gd name="connsiteY2" fmla="*/ 121158 h 484632"/>
              <a:gd name="connsiteX3" fmla="*/ 973836 w 1216152"/>
              <a:gd name="connsiteY3" fmla="*/ 121158 h 484632"/>
              <a:gd name="connsiteX4" fmla="*/ 973836 w 1216152"/>
              <a:gd name="connsiteY4" fmla="*/ 0 h 484632"/>
              <a:gd name="connsiteX5" fmla="*/ 1216152 w 1216152"/>
              <a:gd name="connsiteY5" fmla="*/ 242316 h 484632"/>
              <a:gd name="connsiteX6" fmla="*/ 973836 w 1216152"/>
              <a:gd name="connsiteY6" fmla="*/ 484632 h 484632"/>
              <a:gd name="connsiteX7" fmla="*/ 973836 w 1216152"/>
              <a:gd name="connsiteY7" fmla="*/ 363474 h 484632"/>
              <a:gd name="connsiteX8" fmla="*/ 242316 w 1216152"/>
              <a:gd name="connsiteY8" fmla="*/ 363474 h 484632"/>
              <a:gd name="connsiteX9" fmla="*/ 242316 w 1216152"/>
              <a:gd name="connsiteY9" fmla="*/ 484632 h 484632"/>
              <a:gd name="connsiteX10" fmla="*/ 0 w 1216152"/>
              <a:gd name="connsiteY10" fmla="*/ 242316 h 484632"/>
              <a:gd name="connsiteX0" fmla="*/ 0 w 1216152"/>
              <a:gd name="connsiteY0" fmla="*/ 242316 h 484632"/>
              <a:gd name="connsiteX1" fmla="*/ 242316 w 1216152"/>
              <a:gd name="connsiteY1" fmla="*/ 0 h 484632"/>
              <a:gd name="connsiteX2" fmla="*/ 242316 w 1216152"/>
              <a:gd name="connsiteY2" fmla="*/ 121158 h 484632"/>
              <a:gd name="connsiteX3" fmla="*/ 973836 w 1216152"/>
              <a:gd name="connsiteY3" fmla="*/ 121158 h 484632"/>
              <a:gd name="connsiteX4" fmla="*/ 973836 w 1216152"/>
              <a:gd name="connsiteY4" fmla="*/ 0 h 484632"/>
              <a:gd name="connsiteX5" fmla="*/ 1216152 w 1216152"/>
              <a:gd name="connsiteY5" fmla="*/ 242316 h 484632"/>
              <a:gd name="connsiteX6" fmla="*/ 973836 w 1216152"/>
              <a:gd name="connsiteY6" fmla="*/ 484632 h 484632"/>
              <a:gd name="connsiteX7" fmla="*/ 973836 w 1216152"/>
              <a:gd name="connsiteY7" fmla="*/ 363474 h 484632"/>
              <a:gd name="connsiteX8" fmla="*/ 593125 w 1216152"/>
              <a:gd name="connsiteY8" fmla="*/ 247135 h 484632"/>
              <a:gd name="connsiteX9" fmla="*/ 242316 w 1216152"/>
              <a:gd name="connsiteY9" fmla="*/ 363474 h 484632"/>
              <a:gd name="connsiteX10" fmla="*/ 242316 w 1216152"/>
              <a:gd name="connsiteY10" fmla="*/ 484632 h 484632"/>
              <a:gd name="connsiteX11" fmla="*/ 0 w 1216152"/>
              <a:gd name="connsiteY11" fmla="*/ 242316 h 484632"/>
              <a:gd name="connsiteX0" fmla="*/ 0 w 1216152"/>
              <a:gd name="connsiteY0" fmla="*/ 242316 h 484632"/>
              <a:gd name="connsiteX1" fmla="*/ 242316 w 1216152"/>
              <a:gd name="connsiteY1" fmla="*/ 0 h 484632"/>
              <a:gd name="connsiteX2" fmla="*/ 242316 w 1216152"/>
              <a:gd name="connsiteY2" fmla="*/ 121158 h 484632"/>
              <a:gd name="connsiteX3" fmla="*/ 659027 w 1216152"/>
              <a:gd name="connsiteY3" fmla="*/ 19895 h 484632"/>
              <a:gd name="connsiteX4" fmla="*/ 973836 w 1216152"/>
              <a:gd name="connsiteY4" fmla="*/ 121158 h 484632"/>
              <a:gd name="connsiteX5" fmla="*/ 973836 w 1216152"/>
              <a:gd name="connsiteY5" fmla="*/ 0 h 484632"/>
              <a:gd name="connsiteX6" fmla="*/ 1216152 w 1216152"/>
              <a:gd name="connsiteY6" fmla="*/ 242316 h 484632"/>
              <a:gd name="connsiteX7" fmla="*/ 973836 w 1216152"/>
              <a:gd name="connsiteY7" fmla="*/ 484632 h 484632"/>
              <a:gd name="connsiteX8" fmla="*/ 973836 w 1216152"/>
              <a:gd name="connsiteY8" fmla="*/ 363474 h 484632"/>
              <a:gd name="connsiteX9" fmla="*/ 593125 w 1216152"/>
              <a:gd name="connsiteY9" fmla="*/ 247135 h 484632"/>
              <a:gd name="connsiteX10" fmla="*/ 242316 w 1216152"/>
              <a:gd name="connsiteY10" fmla="*/ 363474 h 484632"/>
              <a:gd name="connsiteX11" fmla="*/ 242316 w 1216152"/>
              <a:gd name="connsiteY11" fmla="*/ 484632 h 484632"/>
              <a:gd name="connsiteX12" fmla="*/ 0 w 1216152"/>
              <a:gd name="connsiteY12" fmla="*/ 242316 h 484632"/>
              <a:gd name="connsiteX0" fmla="*/ 0 w 1216152"/>
              <a:gd name="connsiteY0" fmla="*/ 242316 h 484632"/>
              <a:gd name="connsiteX1" fmla="*/ 242316 w 1216152"/>
              <a:gd name="connsiteY1" fmla="*/ 0 h 484632"/>
              <a:gd name="connsiteX2" fmla="*/ 242316 w 1216152"/>
              <a:gd name="connsiteY2" fmla="*/ 121158 h 484632"/>
              <a:gd name="connsiteX3" fmla="*/ 609600 w 1216152"/>
              <a:gd name="connsiteY3" fmla="*/ 19895 h 484632"/>
              <a:gd name="connsiteX4" fmla="*/ 973836 w 1216152"/>
              <a:gd name="connsiteY4" fmla="*/ 121158 h 484632"/>
              <a:gd name="connsiteX5" fmla="*/ 973836 w 1216152"/>
              <a:gd name="connsiteY5" fmla="*/ 0 h 484632"/>
              <a:gd name="connsiteX6" fmla="*/ 1216152 w 1216152"/>
              <a:gd name="connsiteY6" fmla="*/ 242316 h 484632"/>
              <a:gd name="connsiteX7" fmla="*/ 973836 w 1216152"/>
              <a:gd name="connsiteY7" fmla="*/ 484632 h 484632"/>
              <a:gd name="connsiteX8" fmla="*/ 973836 w 1216152"/>
              <a:gd name="connsiteY8" fmla="*/ 363474 h 484632"/>
              <a:gd name="connsiteX9" fmla="*/ 593125 w 1216152"/>
              <a:gd name="connsiteY9" fmla="*/ 247135 h 484632"/>
              <a:gd name="connsiteX10" fmla="*/ 242316 w 1216152"/>
              <a:gd name="connsiteY10" fmla="*/ 363474 h 484632"/>
              <a:gd name="connsiteX11" fmla="*/ 242316 w 1216152"/>
              <a:gd name="connsiteY11" fmla="*/ 484632 h 484632"/>
              <a:gd name="connsiteX12" fmla="*/ 0 w 1216152"/>
              <a:gd name="connsiteY12" fmla="*/ 242316 h 484632"/>
              <a:gd name="connsiteX0" fmla="*/ 0 w 1216152"/>
              <a:gd name="connsiteY0" fmla="*/ 242316 h 484632"/>
              <a:gd name="connsiteX1" fmla="*/ 242316 w 1216152"/>
              <a:gd name="connsiteY1" fmla="*/ 0 h 484632"/>
              <a:gd name="connsiteX2" fmla="*/ 242316 w 1216152"/>
              <a:gd name="connsiteY2" fmla="*/ 121158 h 484632"/>
              <a:gd name="connsiteX3" fmla="*/ 609600 w 1216152"/>
              <a:gd name="connsiteY3" fmla="*/ 19895 h 484632"/>
              <a:gd name="connsiteX4" fmla="*/ 973836 w 1216152"/>
              <a:gd name="connsiteY4" fmla="*/ 121158 h 484632"/>
              <a:gd name="connsiteX5" fmla="*/ 973836 w 1216152"/>
              <a:gd name="connsiteY5" fmla="*/ 0 h 484632"/>
              <a:gd name="connsiteX6" fmla="*/ 1216152 w 1216152"/>
              <a:gd name="connsiteY6" fmla="*/ 242316 h 484632"/>
              <a:gd name="connsiteX7" fmla="*/ 973836 w 1216152"/>
              <a:gd name="connsiteY7" fmla="*/ 484632 h 484632"/>
              <a:gd name="connsiteX8" fmla="*/ 973836 w 1216152"/>
              <a:gd name="connsiteY8" fmla="*/ 363474 h 484632"/>
              <a:gd name="connsiteX9" fmla="*/ 593125 w 1216152"/>
              <a:gd name="connsiteY9" fmla="*/ 247135 h 484632"/>
              <a:gd name="connsiteX10" fmla="*/ 242316 w 1216152"/>
              <a:gd name="connsiteY10" fmla="*/ 363474 h 484632"/>
              <a:gd name="connsiteX11" fmla="*/ 242316 w 1216152"/>
              <a:gd name="connsiteY11" fmla="*/ 484632 h 484632"/>
              <a:gd name="connsiteX12" fmla="*/ 0 w 1216152"/>
              <a:gd name="connsiteY12" fmla="*/ 242316 h 484632"/>
              <a:gd name="connsiteX0" fmla="*/ 0 w 1216152"/>
              <a:gd name="connsiteY0" fmla="*/ 242316 h 484632"/>
              <a:gd name="connsiteX1" fmla="*/ 242316 w 1216152"/>
              <a:gd name="connsiteY1" fmla="*/ 0 h 484632"/>
              <a:gd name="connsiteX2" fmla="*/ 242316 w 1216152"/>
              <a:gd name="connsiteY2" fmla="*/ 121158 h 484632"/>
              <a:gd name="connsiteX3" fmla="*/ 609600 w 1216152"/>
              <a:gd name="connsiteY3" fmla="*/ 19895 h 484632"/>
              <a:gd name="connsiteX4" fmla="*/ 973836 w 1216152"/>
              <a:gd name="connsiteY4" fmla="*/ 121158 h 484632"/>
              <a:gd name="connsiteX5" fmla="*/ 973836 w 1216152"/>
              <a:gd name="connsiteY5" fmla="*/ 0 h 484632"/>
              <a:gd name="connsiteX6" fmla="*/ 1216152 w 1216152"/>
              <a:gd name="connsiteY6" fmla="*/ 242316 h 484632"/>
              <a:gd name="connsiteX7" fmla="*/ 973836 w 1216152"/>
              <a:gd name="connsiteY7" fmla="*/ 484632 h 484632"/>
              <a:gd name="connsiteX8" fmla="*/ 973836 w 1216152"/>
              <a:gd name="connsiteY8" fmla="*/ 363474 h 484632"/>
              <a:gd name="connsiteX9" fmla="*/ 593125 w 1216152"/>
              <a:gd name="connsiteY9" fmla="*/ 247135 h 484632"/>
              <a:gd name="connsiteX10" fmla="*/ 242316 w 1216152"/>
              <a:gd name="connsiteY10" fmla="*/ 363474 h 484632"/>
              <a:gd name="connsiteX11" fmla="*/ 242316 w 1216152"/>
              <a:gd name="connsiteY11" fmla="*/ 484632 h 484632"/>
              <a:gd name="connsiteX12" fmla="*/ 0 w 1216152"/>
              <a:gd name="connsiteY12" fmla="*/ 242316 h 484632"/>
              <a:gd name="connsiteX0" fmla="*/ 0 w 1216152"/>
              <a:gd name="connsiteY0" fmla="*/ 242316 h 484632"/>
              <a:gd name="connsiteX1" fmla="*/ 242316 w 1216152"/>
              <a:gd name="connsiteY1" fmla="*/ 0 h 484632"/>
              <a:gd name="connsiteX2" fmla="*/ 242316 w 1216152"/>
              <a:gd name="connsiteY2" fmla="*/ 121158 h 484632"/>
              <a:gd name="connsiteX3" fmla="*/ 609600 w 1216152"/>
              <a:gd name="connsiteY3" fmla="*/ 19895 h 484632"/>
              <a:gd name="connsiteX4" fmla="*/ 973836 w 1216152"/>
              <a:gd name="connsiteY4" fmla="*/ 121158 h 484632"/>
              <a:gd name="connsiteX5" fmla="*/ 973836 w 1216152"/>
              <a:gd name="connsiteY5" fmla="*/ 0 h 484632"/>
              <a:gd name="connsiteX6" fmla="*/ 1216152 w 1216152"/>
              <a:gd name="connsiteY6" fmla="*/ 242316 h 484632"/>
              <a:gd name="connsiteX7" fmla="*/ 973836 w 1216152"/>
              <a:gd name="connsiteY7" fmla="*/ 484632 h 484632"/>
              <a:gd name="connsiteX8" fmla="*/ 973836 w 1216152"/>
              <a:gd name="connsiteY8" fmla="*/ 363474 h 484632"/>
              <a:gd name="connsiteX9" fmla="*/ 593125 w 1216152"/>
              <a:gd name="connsiteY9" fmla="*/ 247135 h 484632"/>
              <a:gd name="connsiteX10" fmla="*/ 242316 w 1216152"/>
              <a:gd name="connsiteY10" fmla="*/ 363474 h 484632"/>
              <a:gd name="connsiteX11" fmla="*/ 242316 w 1216152"/>
              <a:gd name="connsiteY11" fmla="*/ 484632 h 484632"/>
              <a:gd name="connsiteX12" fmla="*/ 0 w 1216152"/>
              <a:gd name="connsiteY12" fmla="*/ 242316 h 484632"/>
              <a:gd name="connsiteX0" fmla="*/ 0 w 1216152"/>
              <a:gd name="connsiteY0" fmla="*/ 242316 h 484632"/>
              <a:gd name="connsiteX1" fmla="*/ 242316 w 1216152"/>
              <a:gd name="connsiteY1" fmla="*/ 0 h 484632"/>
              <a:gd name="connsiteX2" fmla="*/ 242316 w 1216152"/>
              <a:gd name="connsiteY2" fmla="*/ 121158 h 484632"/>
              <a:gd name="connsiteX3" fmla="*/ 609600 w 1216152"/>
              <a:gd name="connsiteY3" fmla="*/ 19895 h 484632"/>
              <a:gd name="connsiteX4" fmla="*/ 973836 w 1216152"/>
              <a:gd name="connsiteY4" fmla="*/ 121158 h 484632"/>
              <a:gd name="connsiteX5" fmla="*/ 973836 w 1216152"/>
              <a:gd name="connsiteY5" fmla="*/ 0 h 484632"/>
              <a:gd name="connsiteX6" fmla="*/ 1216152 w 1216152"/>
              <a:gd name="connsiteY6" fmla="*/ 242316 h 484632"/>
              <a:gd name="connsiteX7" fmla="*/ 973836 w 1216152"/>
              <a:gd name="connsiteY7" fmla="*/ 484632 h 484632"/>
              <a:gd name="connsiteX8" fmla="*/ 973836 w 1216152"/>
              <a:gd name="connsiteY8" fmla="*/ 363474 h 484632"/>
              <a:gd name="connsiteX9" fmla="*/ 593125 w 1216152"/>
              <a:gd name="connsiteY9" fmla="*/ 247135 h 484632"/>
              <a:gd name="connsiteX10" fmla="*/ 242316 w 1216152"/>
              <a:gd name="connsiteY10" fmla="*/ 363474 h 484632"/>
              <a:gd name="connsiteX11" fmla="*/ 242316 w 1216152"/>
              <a:gd name="connsiteY11" fmla="*/ 484632 h 484632"/>
              <a:gd name="connsiteX12" fmla="*/ 0 w 1216152"/>
              <a:gd name="connsiteY12" fmla="*/ 242316 h 484632"/>
              <a:gd name="connsiteX0" fmla="*/ 0 w 1216152"/>
              <a:gd name="connsiteY0" fmla="*/ 242316 h 484632"/>
              <a:gd name="connsiteX1" fmla="*/ 242316 w 1216152"/>
              <a:gd name="connsiteY1" fmla="*/ 0 h 484632"/>
              <a:gd name="connsiteX2" fmla="*/ 242316 w 1216152"/>
              <a:gd name="connsiteY2" fmla="*/ 121158 h 484632"/>
              <a:gd name="connsiteX3" fmla="*/ 609600 w 1216152"/>
              <a:gd name="connsiteY3" fmla="*/ 19895 h 484632"/>
              <a:gd name="connsiteX4" fmla="*/ 973836 w 1216152"/>
              <a:gd name="connsiteY4" fmla="*/ 121158 h 484632"/>
              <a:gd name="connsiteX5" fmla="*/ 973836 w 1216152"/>
              <a:gd name="connsiteY5" fmla="*/ 0 h 484632"/>
              <a:gd name="connsiteX6" fmla="*/ 1216152 w 1216152"/>
              <a:gd name="connsiteY6" fmla="*/ 242316 h 484632"/>
              <a:gd name="connsiteX7" fmla="*/ 973836 w 1216152"/>
              <a:gd name="connsiteY7" fmla="*/ 484632 h 484632"/>
              <a:gd name="connsiteX8" fmla="*/ 973836 w 1216152"/>
              <a:gd name="connsiteY8" fmla="*/ 363474 h 484632"/>
              <a:gd name="connsiteX9" fmla="*/ 617838 w 1216152"/>
              <a:gd name="connsiteY9" fmla="*/ 247135 h 484632"/>
              <a:gd name="connsiteX10" fmla="*/ 242316 w 1216152"/>
              <a:gd name="connsiteY10" fmla="*/ 363474 h 484632"/>
              <a:gd name="connsiteX11" fmla="*/ 242316 w 1216152"/>
              <a:gd name="connsiteY11" fmla="*/ 484632 h 484632"/>
              <a:gd name="connsiteX12" fmla="*/ 0 w 1216152"/>
              <a:gd name="connsiteY12" fmla="*/ 242316 h 484632"/>
              <a:gd name="connsiteX0" fmla="*/ 0 w 1216152"/>
              <a:gd name="connsiteY0" fmla="*/ 242316 h 484632"/>
              <a:gd name="connsiteX1" fmla="*/ 242316 w 1216152"/>
              <a:gd name="connsiteY1" fmla="*/ 0 h 484632"/>
              <a:gd name="connsiteX2" fmla="*/ 242316 w 1216152"/>
              <a:gd name="connsiteY2" fmla="*/ 121158 h 484632"/>
              <a:gd name="connsiteX3" fmla="*/ 609600 w 1216152"/>
              <a:gd name="connsiteY3" fmla="*/ 19895 h 484632"/>
              <a:gd name="connsiteX4" fmla="*/ 973836 w 1216152"/>
              <a:gd name="connsiteY4" fmla="*/ 121158 h 484632"/>
              <a:gd name="connsiteX5" fmla="*/ 973836 w 1216152"/>
              <a:gd name="connsiteY5" fmla="*/ 0 h 484632"/>
              <a:gd name="connsiteX6" fmla="*/ 1216152 w 1216152"/>
              <a:gd name="connsiteY6" fmla="*/ 242316 h 484632"/>
              <a:gd name="connsiteX7" fmla="*/ 973836 w 1216152"/>
              <a:gd name="connsiteY7" fmla="*/ 484632 h 484632"/>
              <a:gd name="connsiteX8" fmla="*/ 973836 w 1216152"/>
              <a:gd name="connsiteY8" fmla="*/ 363474 h 484632"/>
              <a:gd name="connsiteX9" fmla="*/ 617838 w 1216152"/>
              <a:gd name="connsiteY9" fmla="*/ 247135 h 484632"/>
              <a:gd name="connsiteX10" fmla="*/ 242316 w 1216152"/>
              <a:gd name="connsiteY10" fmla="*/ 363474 h 484632"/>
              <a:gd name="connsiteX11" fmla="*/ 242316 w 1216152"/>
              <a:gd name="connsiteY11" fmla="*/ 484632 h 484632"/>
              <a:gd name="connsiteX12" fmla="*/ 0 w 1216152"/>
              <a:gd name="connsiteY12" fmla="*/ 242316 h 484632"/>
              <a:gd name="connsiteX0" fmla="*/ 0 w 1216152"/>
              <a:gd name="connsiteY0" fmla="*/ 242316 h 484632"/>
              <a:gd name="connsiteX1" fmla="*/ 242316 w 1216152"/>
              <a:gd name="connsiteY1" fmla="*/ 0 h 484632"/>
              <a:gd name="connsiteX2" fmla="*/ 242316 w 1216152"/>
              <a:gd name="connsiteY2" fmla="*/ 121158 h 484632"/>
              <a:gd name="connsiteX3" fmla="*/ 609600 w 1216152"/>
              <a:gd name="connsiteY3" fmla="*/ 19895 h 484632"/>
              <a:gd name="connsiteX4" fmla="*/ 973836 w 1216152"/>
              <a:gd name="connsiteY4" fmla="*/ 121158 h 484632"/>
              <a:gd name="connsiteX5" fmla="*/ 973836 w 1216152"/>
              <a:gd name="connsiteY5" fmla="*/ 0 h 484632"/>
              <a:gd name="connsiteX6" fmla="*/ 1216152 w 1216152"/>
              <a:gd name="connsiteY6" fmla="*/ 242316 h 484632"/>
              <a:gd name="connsiteX7" fmla="*/ 973836 w 1216152"/>
              <a:gd name="connsiteY7" fmla="*/ 484632 h 484632"/>
              <a:gd name="connsiteX8" fmla="*/ 973836 w 1216152"/>
              <a:gd name="connsiteY8" fmla="*/ 363474 h 484632"/>
              <a:gd name="connsiteX9" fmla="*/ 617838 w 1216152"/>
              <a:gd name="connsiteY9" fmla="*/ 247135 h 484632"/>
              <a:gd name="connsiteX10" fmla="*/ 242316 w 1216152"/>
              <a:gd name="connsiteY10" fmla="*/ 363474 h 484632"/>
              <a:gd name="connsiteX11" fmla="*/ 242316 w 1216152"/>
              <a:gd name="connsiteY11" fmla="*/ 484632 h 484632"/>
              <a:gd name="connsiteX12" fmla="*/ 0 w 1216152"/>
              <a:gd name="connsiteY12" fmla="*/ 242316 h 484632"/>
              <a:gd name="connsiteX0" fmla="*/ 0 w 1216152"/>
              <a:gd name="connsiteY0" fmla="*/ 242316 h 484632"/>
              <a:gd name="connsiteX1" fmla="*/ 242316 w 1216152"/>
              <a:gd name="connsiteY1" fmla="*/ 0 h 484632"/>
              <a:gd name="connsiteX2" fmla="*/ 242316 w 1216152"/>
              <a:gd name="connsiteY2" fmla="*/ 121158 h 484632"/>
              <a:gd name="connsiteX3" fmla="*/ 609600 w 1216152"/>
              <a:gd name="connsiteY3" fmla="*/ 19895 h 484632"/>
              <a:gd name="connsiteX4" fmla="*/ 973836 w 1216152"/>
              <a:gd name="connsiteY4" fmla="*/ 121158 h 484632"/>
              <a:gd name="connsiteX5" fmla="*/ 973836 w 1216152"/>
              <a:gd name="connsiteY5" fmla="*/ 0 h 484632"/>
              <a:gd name="connsiteX6" fmla="*/ 1216152 w 1216152"/>
              <a:gd name="connsiteY6" fmla="*/ 242316 h 484632"/>
              <a:gd name="connsiteX7" fmla="*/ 973836 w 1216152"/>
              <a:gd name="connsiteY7" fmla="*/ 484632 h 484632"/>
              <a:gd name="connsiteX8" fmla="*/ 973836 w 1216152"/>
              <a:gd name="connsiteY8" fmla="*/ 363474 h 484632"/>
              <a:gd name="connsiteX9" fmla="*/ 617838 w 1216152"/>
              <a:gd name="connsiteY9" fmla="*/ 247135 h 484632"/>
              <a:gd name="connsiteX10" fmla="*/ 242316 w 1216152"/>
              <a:gd name="connsiteY10" fmla="*/ 363474 h 484632"/>
              <a:gd name="connsiteX11" fmla="*/ 242316 w 1216152"/>
              <a:gd name="connsiteY11" fmla="*/ 484632 h 484632"/>
              <a:gd name="connsiteX12" fmla="*/ 0 w 1216152"/>
              <a:gd name="connsiteY12" fmla="*/ 242316 h 484632"/>
              <a:gd name="connsiteX0" fmla="*/ 0 w 1216152"/>
              <a:gd name="connsiteY0" fmla="*/ 242316 h 484632"/>
              <a:gd name="connsiteX1" fmla="*/ 242316 w 1216152"/>
              <a:gd name="connsiteY1" fmla="*/ 0 h 484632"/>
              <a:gd name="connsiteX2" fmla="*/ 242316 w 1216152"/>
              <a:gd name="connsiteY2" fmla="*/ 121158 h 484632"/>
              <a:gd name="connsiteX3" fmla="*/ 609600 w 1216152"/>
              <a:gd name="connsiteY3" fmla="*/ 19895 h 484632"/>
              <a:gd name="connsiteX4" fmla="*/ 973836 w 1216152"/>
              <a:gd name="connsiteY4" fmla="*/ 121158 h 484632"/>
              <a:gd name="connsiteX5" fmla="*/ 973836 w 1216152"/>
              <a:gd name="connsiteY5" fmla="*/ 0 h 484632"/>
              <a:gd name="connsiteX6" fmla="*/ 1216152 w 1216152"/>
              <a:gd name="connsiteY6" fmla="*/ 242316 h 484632"/>
              <a:gd name="connsiteX7" fmla="*/ 973836 w 1216152"/>
              <a:gd name="connsiteY7" fmla="*/ 484632 h 484632"/>
              <a:gd name="connsiteX8" fmla="*/ 973836 w 1216152"/>
              <a:gd name="connsiteY8" fmla="*/ 363474 h 484632"/>
              <a:gd name="connsiteX9" fmla="*/ 617838 w 1216152"/>
              <a:gd name="connsiteY9" fmla="*/ 247135 h 484632"/>
              <a:gd name="connsiteX10" fmla="*/ 242316 w 1216152"/>
              <a:gd name="connsiteY10" fmla="*/ 363474 h 484632"/>
              <a:gd name="connsiteX11" fmla="*/ 242316 w 1216152"/>
              <a:gd name="connsiteY11" fmla="*/ 484632 h 484632"/>
              <a:gd name="connsiteX12" fmla="*/ 0 w 1216152"/>
              <a:gd name="connsiteY12" fmla="*/ 242316 h 484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6152" h="484632">
                <a:moveTo>
                  <a:pt x="0" y="242316"/>
                </a:moveTo>
                <a:lnTo>
                  <a:pt x="242316" y="0"/>
                </a:lnTo>
                <a:lnTo>
                  <a:pt x="242316" y="121158"/>
                </a:lnTo>
                <a:cubicBezTo>
                  <a:pt x="359252" y="120355"/>
                  <a:pt x="253767" y="28936"/>
                  <a:pt x="609600" y="19895"/>
                </a:cubicBezTo>
                <a:cubicBezTo>
                  <a:pt x="961672" y="28936"/>
                  <a:pt x="852424" y="87404"/>
                  <a:pt x="973836" y="121158"/>
                </a:cubicBezTo>
                <a:lnTo>
                  <a:pt x="973836" y="0"/>
                </a:lnTo>
                <a:lnTo>
                  <a:pt x="1216152" y="242316"/>
                </a:lnTo>
                <a:lnTo>
                  <a:pt x="973836" y="484632"/>
                </a:lnTo>
                <a:lnTo>
                  <a:pt x="973836" y="363474"/>
                </a:lnTo>
                <a:cubicBezTo>
                  <a:pt x="841440" y="360392"/>
                  <a:pt x="972655" y="258455"/>
                  <a:pt x="617838" y="247135"/>
                </a:cubicBezTo>
                <a:cubicBezTo>
                  <a:pt x="229053" y="252964"/>
                  <a:pt x="367490" y="324694"/>
                  <a:pt x="242316" y="363474"/>
                </a:cubicBezTo>
                <a:lnTo>
                  <a:pt x="242316" y="484632"/>
                </a:lnTo>
                <a:lnTo>
                  <a:pt x="0" y="242316"/>
                </a:lnTo>
                <a:close/>
              </a:path>
            </a:pathLst>
          </a:cu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24756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74638"/>
            <a:ext cx="8358214" cy="1011222"/>
          </a:xfrm>
        </p:spPr>
        <p:txBody>
          <a:bodyPr/>
          <a:lstStyle/>
          <a:p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Система профессионального развития</a:t>
            </a:r>
            <a:endParaRPr lang="ru-RU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19050" algn="ctr">
              <a:buNone/>
            </a:pP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marL="1173163" lvl="0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непрерывной</a:t>
            </a:r>
          </a:p>
          <a:p>
            <a:pPr marL="1173163" lvl="0"/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разноуровневой</a:t>
            </a: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1173163" lvl="0"/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деятельностной</a:t>
            </a: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Система профессионального развития </a:t>
            </a:r>
            <a:b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5786" y="1643050"/>
            <a:ext cx="8143932" cy="4483113"/>
          </a:xfrm>
        </p:spPr>
        <p:txBody>
          <a:bodyPr/>
          <a:lstStyle/>
          <a:p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Корпоративное обучение</a:t>
            </a:r>
          </a:p>
          <a:p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Проектная деятельность</a:t>
            </a:r>
          </a:p>
          <a:p>
            <a:pPr lvl="0"/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 </a:t>
            </a:r>
            <a:r>
              <a:rPr lang="ru-RU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разноуровневых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групп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Непрерывность </a:t>
            </a:r>
            <a:r>
              <a:rPr lang="ru-RU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внутрилицейского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обучения. </a:t>
            </a:r>
          </a:p>
          <a:p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Открытость и демонстрация опыта</a:t>
            </a:r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2" y="500042"/>
            <a:ext cx="2786050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5188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7848600" cy="914400"/>
          </a:xfrm>
        </p:spPr>
        <p:txBody>
          <a:bodyPr/>
          <a:lstStyle/>
          <a:p>
            <a:pPr marL="273050" algn="l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itchFamily="18" charset="0"/>
              </a:rPr>
              <a:t>Партнёры – вузы РК: УГТУ, КГПИ, СГУ, КРИРО и ПК, </a:t>
            </a:r>
            <a:br>
              <a:rPr lang="ru-RU" sz="2400" dirty="0" smtClean="0"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itchFamily="18" charset="0"/>
              </a:rPr>
              <a:t>   вузы РФ– СПБГТУ (ТИ), МГПИ, Московская  </a:t>
            </a:r>
            <a:br>
              <a:rPr lang="ru-RU" sz="2400" dirty="0" smtClean="0"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itchFamily="18" charset="0"/>
              </a:rPr>
              <a:t>    академия повышения квалификации, ЦО г Вологда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500034" y="1285860"/>
          <a:ext cx="8358246" cy="5572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16" y="-214338"/>
            <a:ext cx="2786050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00042"/>
          </a:xfrm>
        </p:spPr>
        <p:txBody>
          <a:bodyPr/>
          <a:lstStyle/>
          <a:p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КУРСЫ</a:t>
            </a:r>
            <a:endParaRPr lang="ru-RU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714348" y="500042"/>
          <a:ext cx="8286808" cy="6143668"/>
        </p:xfrm>
        <a:graphic>
          <a:graphicData uri="http://schemas.openxmlformats.org/drawingml/2006/table">
            <a:tbl>
              <a:tblPr/>
              <a:tblGrid>
                <a:gridCol w="904016"/>
                <a:gridCol w="7382792"/>
              </a:tblGrid>
              <a:tr h="31928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год</a:t>
                      </a:r>
                      <a:endParaRPr lang="ru-RU" sz="2000" b="1" dirty="0">
                        <a:solidFill>
                          <a:srgbClr val="0070C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курсы</a:t>
                      </a:r>
                      <a:endParaRPr lang="ru-RU" sz="2000" b="1" dirty="0">
                        <a:solidFill>
                          <a:srgbClr val="0070C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107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2010</a:t>
                      </a:r>
                      <a:endParaRPr lang="ru-RU" sz="2000" b="1" dirty="0">
                        <a:solidFill>
                          <a:srgbClr val="0070C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marR="2159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Весь педагогический коллектив</a:t>
                      </a:r>
                      <a:endParaRPr lang="ru-RU" sz="2000" b="1" dirty="0">
                        <a:solidFill>
                          <a:srgbClr val="0070C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"Современные информационные и коммуникационные технологий в учебном </a:t>
                      </a:r>
                      <a:r>
                        <a:rPr lang="ru-RU" sz="2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процессе»  СГУ</a:t>
                      </a:r>
                      <a:endParaRPr lang="ru-RU" sz="2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19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2010-2011</a:t>
                      </a:r>
                      <a:endParaRPr lang="ru-RU" sz="2000" b="1" dirty="0">
                        <a:solidFill>
                          <a:srgbClr val="0070C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marR="2159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Весь педагогический коллектив</a:t>
                      </a:r>
                      <a:endParaRPr lang="ru-RU" sz="2000" b="1" dirty="0">
                        <a:solidFill>
                          <a:srgbClr val="0070C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«Обновление содержания и современные технологии в образовании в условиях реализации ФГОС в предметных областях»   КГПИ г Сыктывкар</a:t>
                      </a:r>
                      <a:endParaRPr lang="ru-RU" sz="2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107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2011-2012</a:t>
                      </a:r>
                      <a:endParaRPr lang="ru-RU" sz="2000" b="1" dirty="0">
                        <a:solidFill>
                          <a:srgbClr val="0070C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Администрация лицея </a:t>
                      </a:r>
                      <a:r>
                        <a:rPr lang="ru-RU" sz="2000" b="1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</a:t>
                      </a:r>
                      <a:r>
                        <a:rPr lang="ru-RU" sz="2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Государственное </a:t>
                      </a:r>
                      <a:r>
                        <a:rPr lang="ru-RU" sz="2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регулирование и эффективные технологии образовательной деятельности в РФ»   Сыктывкар</a:t>
                      </a:r>
                      <a:endParaRPr lang="ru-RU" sz="2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213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2012 - 2013</a:t>
                      </a:r>
                      <a:endParaRPr lang="ru-RU" sz="2000" b="1" dirty="0">
                        <a:solidFill>
                          <a:srgbClr val="0070C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marR="2159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Администрация лицея  </a:t>
                      </a:r>
                      <a:r>
                        <a:rPr lang="ru-RU" sz="2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"Управление образовательным учреждением в период введения ФГОС" г. Санкт-Петербург</a:t>
                      </a:r>
                      <a:endParaRPr lang="ru-RU" sz="2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740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2013 - 2014</a:t>
                      </a:r>
                      <a:endParaRPr lang="ru-RU" sz="2000" b="1" dirty="0">
                        <a:solidFill>
                          <a:srgbClr val="0070C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Весь педагогический коллектив </a:t>
                      </a:r>
                      <a:r>
                        <a:rPr lang="ru-RU" sz="2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«Современный урок как основной ресурс реализации требований ФГОС», учителя - предметники  Академия </a:t>
                      </a:r>
                      <a:r>
                        <a:rPr lang="ru-RU" sz="2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</a:t>
                      </a:r>
                      <a:r>
                        <a:rPr lang="ru-RU" sz="2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 Москва</a:t>
                      </a:r>
                      <a:endParaRPr lang="ru-RU" sz="2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072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2014 - 2015</a:t>
                      </a:r>
                      <a:endParaRPr lang="ru-RU" sz="2000" b="1" dirty="0">
                        <a:solidFill>
                          <a:srgbClr val="0070C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marR="2159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Весь </a:t>
                      </a:r>
                      <a:r>
                        <a:rPr lang="ru-RU" sz="2000" b="1" i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коллектив </a:t>
                      </a:r>
                      <a:r>
                        <a:rPr lang="ru-RU" sz="2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«Проектные и исследовательские </a:t>
                      </a:r>
                      <a:r>
                        <a:rPr lang="ru-RU" sz="2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технологии в условиях введения ФГОС ООО»</a:t>
                      </a:r>
                      <a:endParaRPr lang="ru-RU" sz="2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лассная доска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Классная доска</Template>
  <TotalTime>2377</TotalTime>
  <Words>2128</Words>
  <Application>Microsoft Office PowerPoint</Application>
  <PresentationFormat>Экран (4:3)</PresentationFormat>
  <Paragraphs>483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Классная доска</vt:lpstr>
      <vt:lpstr>Информационно-методическое сопровождение деятельности педагогов в условиях введения ФГОС ООО  Бордюг Елена Фёдоровна,  заместитель директора по НМР</vt:lpstr>
      <vt:lpstr>Презентация PowerPoint</vt:lpstr>
      <vt:lpstr> Анализ готовности ОУ к введению ФГОС ООО</vt:lpstr>
      <vt:lpstr>Направления деятельности</vt:lpstr>
      <vt:lpstr>Направления деятельности МС </vt:lpstr>
      <vt:lpstr>Система профессионального развития</vt:lpstr>
      <vt:lpstr>Система профессионального развития  </vt:lpstr>
      <vt:lpstr>   Партнёры – вузы РК: УГТУ, КГПИ, СГУ, КРИРО и ПК,     вузы РФ– СПБГТУ (ТИ), МГПИ, Московская       академия повышения квалификации, ЦО г Вологда </vt:lpstr>
      <vt:lpstr>КУРСЫ</vt:lpstr>
      <vt:lpstr>Семинары</vt:lpstr>
      <vt:lpstr>Структура методической службы</vt:lpstr>
      <vt:lpstr> Групповая деятельность </vt:lpstr>
      <vt:lpstr>Алгоритм деятельности</vt:lpstr>
      <vt:lpstr>Презентация PowerPoint</vt:lpstr>
      <vt:lpstr>Проекты</vt:lpstr>
      <vt:lpstr>Непрерывность внутрилицейского обучения </vt:lpstr>
      <vt:lpstr>Вебинары</vt:lpstr>
      <vt:lpstr>Мероприятия </vt:lpstr>
      <vt:lpstr>Мероприятия</vt:lpstr>
      <vt:lpstr>Открытость и демонстрация опыта.  </vt:lpstr>
      <vt:lpstr>Презентация PowerPoint</vt:lpstr>
      <vt:lpstr>Презентация PowerPoint</vt:lpstr>
      <vt:lpstr>Педагоги</vt:lpstr>
      <vt:lpstr>Результаты</vt:lpstr>
      <vt:lpstr>Момент истины 2015-2016 год</vt:lpstr>
      <vt:lpstr>ПРОБЛЕМЫ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Выучейская</dc:creator>
  <cp:lastModifiedBy>Bordyg</cp:lastModifiedBy>
  <cp:revision>196</cp:revision>
  <cp:lastPrinted>2015-01-14T08:40:41Z</cp:lastPrinted>
  <dcterms:created xsi:type="dcterms:W3CDTF">2014-11-11T10:45:47Z</dcterms:created>
  <dcterms:modified xsi:type="dcterms:W3CDTF">2015-12-08T09:45:41Z</dcterms:modified>
</cp:coreProperties>
</file>